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62" r:id="rId5"/>
    <p:sldId id="258" r:id="rId6"/>
    <p:sldId id="267" r:id="rId7"/>
    <p:sldId id="272" r:id="rId8"/>
    <p:sldId id="274" r:id="rId9"/>
    <p:sldId id="1078" r:id="rId10"/>
    <p:sldId id="1079" r:id="rId11"/>
    <p:sldId id="1080" r:id="rId12"/>
    <p:sldId id="271" r:id="rId13"/>
    <p:sldId id="261" r:id="rId14"/>
    <p:sldId id="1077" r:id="rId15"/>
    <p:sldId id="1081" r:id="rId16"/>
    <p:sldId id="1074" r:id="rId17"/>
    <p:sldId id="269" r:id="rId18"/>
    <p:sldId id="1030" r:id="rId19"/>
    <p:sldId id="1075" r:id="rId20"/>
    <p:sldId id="1057" r:id="rId21"/>
    <p:sldId id="1070" r:id="rId22"/>
    <p:sldId id="1052" r:id="rId23"/>
    <p:sldId id="1062" r:id="rId24"/>
    <p:sldId id="1076" r:id="rId25"/>
    <p:sldId id="1029" r:id="rId26"/>
    <p:sldId id="268" r:id="rId27"/>
    <p:sldId id="1049" r:id="rId28"/>
    <p:sldId id="1050" r:id="rId29"/>
    <p:sldId id="265" r:id="rId30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4988A1"/>
    <a:srgbClr val="37467D"/>
    <a:srgbClr val="765C96"/>
    <a:srgbClr val="009999"/>
    <a:srgbClr val="3333CC"/>
    <a:srgbClr val="CE007F"/>
    <a:srgbClr val="4C61AE"/>
    <a:srgbClr val="CFE2E9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642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3E5BB-405E-43BF-A4D7-5B9A4921C56D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FA45F-200F-4669-83D9-D724308E1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2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2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r>
              <a:rPr lang="fr-FR" dirty="0"/>
              <a:t>6 newsletters famille, section dédiée nouveau site web, actualités du site, </a:t>
            </a:r>
            <a:r>
              <a:rPr lang="fr-FR" dirty="0" err="1"/>
              <a:t>facebook</a:t>
            </a:r>
            <a:r>
              <a:rPr lang="fr-FR" dirty="0"/>
              <a:t>, permanence tel et mail</a:t>
            </a:r>
          </a:p>
          <a:p>
            <a:endParaRPr lang="fr-FR" dirty="0"/>
          </a:p>
          <a:p>
            <a:r>
              <a:rPr lang="fr-FR" dirty="0"/>
              <a:t>Événements</a:t>
            </a:r>
          </a:p>
          <a:p>
            <a:r>
              <a:rPr lang="fr-FR" dirty="0"/>
              <a:t>8 conférences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orientation</a:t>
            </a:r>
            <a:r>
              <a:rPr lang="fr-FR" dirty="0"/>
              <a:t> : Le nouveau bac présenté aux parents : 07/12/2020, Conférence filières sélectives : 25/02/2021, Conférence enseignements de spécialité : 12/04/2021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parentalité</a:t>
            </a:r>
            <a:r>
              <a:rPr lang="fr-FR" dirty="0"/>
              <a:t> : Conférence smartphone, internet, réseaux : 02/02/2021 + 06/05/2021, Atelier Empathie : 23/04/2021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2 conférences école inclusive</a:t>
            </a:r>
            <a:r>
              <a:rPr lang="fr-FR" dirty="0"/>
              <a:t> : Conférence </a:t>
            </a:r>
            <a:r>
              <a:rPr lang="fr-FR" dirty="0" err="1"/>
              <a:t>Atoutdys</a:t>
            </a:r>
            <a:r>
              <a:rPr lang="fr-FR" dirty="0"/>
              <a:t> : 19/01/2021, Conférence précocité et confiance en soi : 27/05/2021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1 conférence vie scolaire</a:t>
            </a:r>
            <a:r>
              <a:rPr lang="fr-FR" dirty="0"/>
              <a:t> : Conférence harcèlement ou querelle d’enfants : 31/05/2021</a:t>
            </a:r>
          </a:p>
          <a:p>
            <a:r>
              <a:rPr lang="fr-FR" dirty="0"/>
              <a:t>2 cycles d’ateliers parentalité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Rependre le contrôle des écrans</a:t>
            </a:r>
            <a:r>
              <a:rPr lang="fr-FR" dirty="0"/>
              <a:t> : 18 novembre 2020 au 3 février 2021 : 5 ateliers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L’harmonie dans les fratries</a:t>
            </a:r>
            <a:r>
              <a:rPr lang="fr-FR" dirty="0"/>
              <a:t> : du 2 mars au 11 mai 2021 : 5 ateliers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RPE annulée en raison du Covid, reprise 2021-2022</a:t>
            </a:r>
          </a:p>
          <a:p>
            <a:endParaRPr lang="fr-FR" dirty="0"/>
          </a:p>
          <a:p>
            <a:r>
              <a:rPr lang="fr-FR" dirty="0"/>
              <a:t>Accompagnements :</a:t>
            </a:r>
          </a:p>
          <a:p>
            <a:r>
              <a:rPr lang="fr-FR" dirty="0"/>
              <a:t>Accompagnement Besoins Éducatifs Particuliers</a:t>
            </a:r>
          </a:p>
          <a:p>
            <a:r>
              <a:rPr lang="fr-FR" dirty="0"/>
              <a:t>Orientation : infos, conseils personnalisés, conférences</a:t>
            </a:r>
          </a:p>
          <a:p>
            <a:endParaRPr lang="fr-FR" dirty="0"/>
          </a:p>
          <a:p>
            <a:r>
              <a:rPr lang="fr-FR" dirty="0"/>
              <a:t>Représentations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Commissions d’appel : organisation, formation, compte-rendu =&gt; petit bilan chiffré, on compte sur votre présence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3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4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2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Apel nationale et académique</a:t>
            </a:r>
          </a:p>
          <a:p>
            <a:pPr>
              <a:spcAft>
                <a:spcPts val="6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Direction Diocésaine de l’Enseignement Catholique :</a:t>
            </a:r>
          </a:p>
          <a:p>
            <a:pPr lvl="1">
              <a:spcAft>
                <a:spcPts val="6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Codiec</a:t>
            </a:r>
            <a:r>
              <a:rPr lang="fr-FR" sz="2300" dirty="0">
                <a:latin typeface="Montserrat" panose="00000500000000000000" pitchFamily="2" charset="0"/>
              </a:rPr>
              <a:t>, éducation inclusive, forfaits communaux, pastorale, EDDU...</a:t>
            </a:r>
          </a:p>
          <a:p>
            <a:pPr lvl="1">
              <a:spcAft>
                <a:spcPts val="12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Uniogec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Ugsel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Aldec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Adec</a:t>
            </a:r>
            <a:r>
              <a:rPr lang="fr-FR" sz="2300" dirty="0">
                <a:latin typeface="Montserrat" panose="00000500000000000000" pitchFamily="2" charset="0"/>
              </a:rPr>
              <a:t>...</a:t>
            </a:r>
          </a:p>
          <a:p>
            <a:pPr>
              <a:spcAft>
                <a:spcPts val="1200"/>
              </a:spcAft>
            </a:pPr>
            <a:r>
              <a:rPr lang="fr-FR" sz="2600" dirty="0">
                <a:latin typeface="Montserrat" panose="00000500000000000000" pitchFamily="2" charset="0"/>
              </a:rPr>
              <a:t>Autres représentations : </a:t>
            </a:r>
            <a:r>
              <a:rPr lang="fr-FR" sz="2600" b="1" dirty="0">
                <a:latin typeface="Montserrat" panose="00000500000000000000" pitchFamily="2" charset="0"/>
              </a:rPr>
              <a:t>inspection académique, MDPH, EPA, FERS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38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C90081"/>
                </a:solidFill>
              </a:rPr>
              <a:t>4 ans sans salarié (59 000 €/an)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Nouvelles technologies (Drive - numérique)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Externalisation de la comptabilité (600 €)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de tous les contrats matériels sur le département du Rhône 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d’événements sur les départements pour être au plus près et plus directement au service des adhérents</a:t>
            </a:r>
          </a:p>
          <a:p>
            <a:r>
              <a:rPr lang="fr-FR" dirty="0">
                <a:solidFill>
                  <a:srgbClr val="C90081"/>
                </a:solidFill>
              </a:rPr>
              <a:t>Déménagement à Oullins (moins de loyer et moins de charges – 50 % - 7 à 8000 €)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2 années de Covid...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D’où moins de besoins financiers :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Covid 110 000 € en 2019-2020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aux départements 80 000 € en 2020-2021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prévue aux départements 97 000 € en 2021-2022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1A1A-ABA1-E943-A17B-4FCA8D9DE7D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70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7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97835-2384-44F8-9E8E-5CEF4038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3DCEF5-382C-49F1-BF62-5A0020B2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336FA-706C-438B-BF5F-ABBE0025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9F60A-7B4A-404C-9E6E-ED3839CB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50DF4-B756-4716-8BEC-92A48EA0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2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1B080-6577-4E62-A4F4-6056765B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91ACC1-6A08-44DD-A901-3F39F4EC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1CD54-C357-48C3-BF34-76158C24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D4A087-446E-4C12-8C07-9611919D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A545F5-6499-4B7A-8F4A-F37C443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8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C71F5F-6CFE-4E07-9FEE-64603745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BD042F-A46D-4359-A86F-026C11E93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95B438-04F9-4F05-80B2-D98CD3CB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1B2CD-C7E4-4916-AA41-105FD003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C032AE-F910-47A9-AA66-4C8D23BB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9DB0D-3B9B-44C5-AD29-129F1BA4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717EB-BEE3-4E54-8352-97C0A886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26691F-A39A-48C1-8740-1339FD7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E7CCA-312B-4B28-88EA-4F924947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49359-485E-4487-BD01-95CEF868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4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98B6A-7329-4C4B-AD94-EECC9C79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4A69F-A583-46B3-A717-D8DE1B8B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59CEC-DACD-4412-8341-44358003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657B1A-45CD-4907-A123-25C8505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202DE-36C1-4A57-BC21-72945C9C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44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5A1DE-21AE-427A-99A3-4D299B90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B0103-0F8E-4795-AE5E-A33A04132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C2C3E-9A0E-4660-AB29-324180D9C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257097-A8F7-4F93-87DF-42665B31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CE511-1355-4AF8-B6B9-2CDD2A30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24E40-2DB2-4D91-AB12-A321461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00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E1BD6-106D-477C-942E-F57FBF19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38FFD6-3CAD-4FDD-BBF3-D91D53459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2586AC-D2B6-44A2-BDBA-68FB391D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C378C1-9B86-48A6-8090-CC5F1C0C5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66ECBB-4D99-4C96-9187-0BBBD832E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9DCEBD-7FEA-4F2F-A000-5A0A09BA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46FAA-D8BF-41EE-9D80-E4A29AB0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FE3A3-B411-49FF-A7D2-E51490C2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44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2AFAB-4FA8-4FC4-B599-CB4F94EB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3E2B0D-350A-438B-A3F7-665DDBE8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546F5C-254D-4555-9016-AE34D772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95D9C3-3EFD-4EA8-A740-461C68EA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411161-A3F3-4B8D-ACD2-C8734BA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98BEE3-08C2-4604-BA47-54702672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853D05-DA24-49D9-AEDA-26F55B4B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7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97641-3F65-4A42-8F6A-67A7370A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19410-2055-47A5-9864-5F05EEA9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EB22AC-96A9-4002-84FE-E9B17C729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30658D-ACC9-4B62-B994-E709C1F1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16E834-049C-493B-B04F-C946F606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E40335-0608-444B-B510-80F72F05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8F3AC-44E4-4BAE-8AEE-EDDAD9F5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97348-BB52-4196-B9F9-D2C40DAAD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B276B-02ED-44FB-A3B4-CE22C378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A353F-BA7A-475F-B26A-27556152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18444A-DCB1-497F-B1A7-E918021D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B15081-ED94-455F-A5E4-A43FF126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8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3491F3-DF28-4DA8-8015-A8D63E8B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DE56A3-27C5-43B5-BF76-43A915D26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9E243-A233-4524-ADE8-360CDAE00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7F37-ADFB-460B-A914-EED8870611F6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56376-38DE-4FE3-8E5B-7120A128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C0D7D-BE8E-4A15-B6DF-0F084ABE8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erbe, extérieur&#10;&#10;Description générée automatiquement">
            <a:extLst>
              <a:ext uri="{FF2B5EF4-FFF2-40B4-BE49-F238E27FC236}">
                <a16:creationId xmlns:a16="http://schemas.microsoft.com/office/drawing/2014/main" id="{7CE6F629-F779-47F7-94D9-9E2B3537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/>
          <a:stretch/>
        </p:blipFill>
        <p:spPr>
          <a:xfrm>
            <a:off x="6857615" y="0"/>
            <a:ext cx="66897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903" y="0"/>
            <a:ext cx="7014443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97753" y="779168"/>
            <a:ext cx="6226536" cy="820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>
                <a:solidFill>
                  <a:schemeClr val="bg1"/>
                </a:solidFill>
                <a:latin typeface="Avenir Next LT Pro Demi" panose="020B0604020202020204" pitchFamily="34" charset="0"/>
              </a:rPr>
              <a:t>ASSEMBLEE GENERALE</a:t>
            </a:r>
            <a:endParaRPr lang="fr-FR" sz="3600" dirty="0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E6963A-3B39-4958-A53E-4BAE8180320E}"/>
              </a:ext>
            </a:extLst>
          </p:cNvPr>
          <p:cNvSpPr txBox="1">
            <a:spLocks/>
          </p:cNvSpPr>
          <p:nvPr/>
        </p:nvSpPr>
        <p:spPr>
          <a:xfrm>
            <a:off x="367211" y="4931455"/>
            <a:ext cx="5823751" cy="704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DATE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4B166FA-37A4-475B-AD81-5D245CD95A4F}"/>
              </a:ext>
            </a:extLst>
          </p:cNvPr>
          <p:cNvCxnSpPr/>
          <p:nvPr/>
        </p:nvCxnSpPr>
        <p:spPr>
          <a:xfrm>
            <a:off x="2020609" y="4491622"/>
            <a:ext cx="25169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, fleur, Police, Graphique&#10;&#10;Description générée automatiquement">
            <a:extLst>
              <a:ext uri="{FF2B5EF4-FFF2-40B4-BE49-F238E27FC236}">
                <a16:creationId xmlns:a16="http://schemas.microsoft.com/office/drawing/2014/main" id="{4F081EB7-3901-9E93-C8C3-B196E9A2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87" y="1926545"/>
            <a:ext cx="2429261" cy="1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 APEL XXXXXX - NOS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MEMBRES BÉNÉVOLES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3468" y="147452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518703" y="272012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Président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376993" y="272102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Trésorier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A4DD0FC6-EA8E-47AD-B5E5-ADD157A2E4E7}"/>
              </a:ext>
            </a:extLst>
          </p:cNvPr>
          <p:cNvSpPr txBox="1">
            <a:spLocks/>
          </p:cNvSpPr>
          <p:nvPr/>
        </p:nvSpPr>
        <p:spPr>
          <a:xfrm>
            <a:off x="4238399" y="2701271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Secrétaire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B64329C3-1A23-4E53-AB58-28914A012912}"/>
              </a:ext>
            </a:extLst>
          </p:cNvPr>
          <p:cNvSpPr txBox="1">
            <a:spLocks/>
          </p:cNvSpPr>
          <p:nvPr/>
        </p:nvSpPr>
        <p:spPr>
          <a:xfrm>
            <a:off x="6044398" y="271236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Vice-Président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97796D74-F49C-4F90-B649-F2DFFBC1AB6D}"/>
              </a:ext>
            </a:extLst>
          </p:cNvPr>
          <p:cNvSpPr txBox="1">
            <a:spLocks/>
          </p:cNvSpPr>
          <p:nvPr/>
        </p:nvSpPr>
        <p:spPr>
          <a:xfrm>
            <a:off x="9711803" y="2710698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Vice-secrétaire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9F49C677-DDC2-407D-A216-1E0700251003}"/>
              </a:ext>
            </a:extLst>
          </p:cNvPr>
          <p:cNvSpPr txBox="1">
            <a:spLocks/>
          </p:cNvSpPr>
          <p:nvPr/>
        </p:nvSpPr>
        <p:spPr>
          <a:xfrm>
            <a:off x="7859051" y="2710697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Vice-trésorier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502709" y="509739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312792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E1203D8-39F5-4E99-8270-A8EC8A5F332C}"/>
              </a:ext>
            </a:extLst>
          </p:cNvPr>
          <p:cNvSpPr txBox="1">
            <a:spLocks/>
          </p:cNvSpPr>
          <p:nvPr/>
        </p:nvSpPr>
        <p:spPr>
          <a:xfrm>
            <a:off x="4219787" y="518494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372819CE-1AAC-4C1B-97EC-DDCC7E157AEB}"/>
              </a:ext>
            </a:extLst>
          </p:cNvPr>
          <p:cNvSpPr txBox="1">
            <a:spLocks/>
          </p:cNvSpPr>
          <p:nvPr/>
        </p:nvSpPr>
        <p:spPr>
          <a:xfrm>
            <a:off x="5984767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1CCF91D3-A097-4555-6D78-FBAFCD7A4B62}"/>
              </a:ext>
            </a:extLst>
          </p:cNvPr>
          <p:cNvSpPr txBox="1">
            <a:spLocks/>
          </p:cNvSpPr>
          <p:nvPr/>
        </p:nvSpPr>
        <p:spPr>
          <a:xfrm>
            <a:off x="7859051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077EE5AE-2742-480A-BD63-684CDFD8E24C}"/>
              </a:ext>
            </a:extLst>
          </p:cNvPr>
          <p:cNvSpPr txBox="1">
            <a:spLocks/>
          </p:cNvSpPr>
          <p:nvPr/>
        </p:nvSpPr>
        <p:spPr>
          <a:xfrm>
            <a:off x="9711803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46013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3" name="Picture 2" descr="Contour de visage avec grimace avec un remplissage uni">
            <a:extLst>
              <a:ext uri="{FF2B5EF4-FFF2-40B4-BE49-F238E27FC236}">
                <a16:creationId xmlns:a16="http://schemas.microsoft.com/office/drawing/2014/main" id="{1FB57D93-7309-948E-7D58-3031339C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23164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2" descr="Contour de visage avec grimace avec un remplissage uni">
            <a:extLst>
              <a:ext uri="{FF2B5EF4-FFF2-40B4-BE49-F238E27FC236}">
                <a16:creationId xmlns:a16="http://schemas.microsoft.com/office/drawing/2014/main" id="{A46EDB5C-80AB-5566-84AA-E2A925A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1474525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5" name="Picture 2" descr="Contour de visage avec grimace avec un remplissage uni">
            <a:extLst>
              <a:ext uri="{FF2B5EF4-FFF2-40B4-BE49-F238E27FC236}">
                <a16:creationId xmlns:a16="http://schemas.microsoft.com/office/drawing/2014/main" id="{DC3ED407-C84C-2CCB-622D-48245184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035162" y="1474524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6" name="Picture 2" descr="Contour de visage avec grimace avec un remplissage uni">
            <a:extLst>
              <a:ext uri="{FF2B5EF4-FFF2-40B4-BE49-F238E27FC236}">
                <a16:creationId xmlns:a16="http://schemas.microsoft.com/office/drawing/2014/main" id="{849F2F43-9830-694D-EE68-E44C77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896568" y="1474523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8901" y="384640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86328" y="384640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9" name="Picture 2" descr="Contour de visage avec grimace avec un remplissage uni">
            <a:extLst>
              <a:ext uri="{FF2B5EF4-FFF2-40B4-BE49-F238E27FC236}">
                <a16:creationId xmlns:a16="http://schemas.microsoft.com/office/drawing/2014/main" id="{AB117E4B-E644-D7CF-4D3B-CB9BEE36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63755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0" name="Picture 2" descr="Contour de visage avec grimace avec un remplissage uni">
            <a:extLst>
              <a:ext uri="{FF2B5EF4-FFF2-40B4-BE49-F238E27FC236}">
                <a16:creationId xmlns:a16="http://schemas.microsoft.com/office/drawing/2014/main" id="{09D8C0C7-6C03-419D-19B5-3BD77850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3846399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" name="Picture 2" descr="Contour de visage avec grimace avec un remplissage uni">
            <a:extLst>
              <a:ext uri="{FF2B5EF4-FFF2-40B4-BE49-F238E27FC236}">
                <a16:creationId xmlns:a16="http://schemas.microsoft.com/office/drawing/2014/main" id="{93731878-C098-53A7-2154-5F25C07E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06590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2" descr="Contour de visage avec grimace avec un remplissage uni">
            <a:extLst>
              <a:ext uri="{FF2B5EF4-FFF2-40B4-BE49-F238E27FC236}">
                <a16:creationId xmlns:a16="http://schemas.microsoft.com/office/drawing/2014/main" id="{2F715EDE-176E-5501-5D24-2350099D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984017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 - NOTRE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ORGANISATION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F35A098-0E4D-041D-905A-EBE5277A3387}"/>
              </a:ext>
            </a:extLst>
          </p:cNvPr>
          <p:cNvSpPr txBox="1"/>
          <p:nvPr/>
        </p:nvSpPr>
        <p:spPr>
          <a:xfrm>
            <a:off x="680869" y="1347281"/>
            <a:ext cx="10710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>
                <a:solidFill>
                  <a:srgbClr val="FF0000"/>
                </a:solidFill>
                <a:latin typeface="Avenir Next LT Pro" panose="020B0504020202020204" pitchFamily="34" charset="0"/>
              </a:rPr>
              <a:t>Personnaliser en fonction de votre organisation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Cantine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Parents correspondants – Suivi et formation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Fête de l’école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……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>
              <a:latin typeface="Avenir Next LT Pro" panose="020B05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8C7EB6A-EE66-E29E-677C-32DEAAB61DFE}"/>
              </a:ext>
            </a:extLst>
          </p:cNvPr>
          <p:cNvSpPr txBox="1"/>
          <p:nvPr/>
        </p:nvSpPr>
        <p:spPr>
          <a:xfrm>
            <a:off x="680869" y="5221358"/>
            <a:ext cx="10710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venir Next LT Pro" panose="020B0504020202020204" pitchFamily="34" charset="0"/>
                <a:cs typeface="Helvetica 45 Light"/>
              </a:rPr>
              <a:t>Vous souhaitez vous associer à nos actions ?</a:t>
            </a:r>
          </a:p>
          <a:p>
            <a:pPr algn="ctr"/>
            <a:r>
              <a:rPr lang="fr-FR" sz="28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N’hésitez pas à nous rejoindre !</a:t>
            </a:r>
          </a:p>
        </p:txBody>
      </p:sp>
    </p:spTree>
    <p:extLst>
      <p:ext uri="{BB962C8B-B14F-4D97-AF65-F5344CB8AC3E}">
        <p14:creationId xmlns:p14="http://schemas.microsoft.com/office/powerpoint/2010/main" val="367164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RAPPORT D’ACTIVITÉ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63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1CB4AC"/>
                </a:solidFill>
                <a:latin typeface="Avenir Next LT Pro Demi" panose="020B0604020202020204" pitchFamily="34" charset="0"/>
              </a:rPr>
              <a:t>LES ACTIONS </a:t>
            </a:r>
            <a:r>
              <a:rPr lang="fr-FR" sz="3000" dirty="0">
                <a:latin typeface="Avenir Next LT Pro Demi" panose="020B0604020202020204" pitchFamily="34" charset="0"/>
              </a:rPr>
              <a:t>DE L’ANNEE 2024-2025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9A29B8-2DB1-6032-0FE6-E9562154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76" y="1437436"/>
            <a:ext cx="5920875" cy="77166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Lister vos actions lucratives ou non</a:t>
            </a:r>
          </a:p>
          <a:p>
            <a:r>
              <a:rPr lang="fr-FR" b="1" dirty="0"/>
              <a:t>Ajouter des photos</a:t>
            </a:r>
          </a:p>
        </p:txBody>
      </p:sp>
      <p:pic>
        <p:nvPicPr>
          <p:cNvPr id="6" name="Image 5" descr="Groupe d’étudiants travaillant à la bibliothèque">
            <a:extLst>
              <a:ext uri="{FF2B5EF4-FFF2-40B4-BE49-F238E27FC236}">
                <a16:creationId xmlns:a16="http://schemas.microsoft.com/office/drawing/2014/main" id="{C27E2325-0B3A-ED6F-F255-D7FF5ED9A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7" y="4730253"/>
            <a:ext cx="2727888" cy="1818148"/>
          </a:xfrm>
          <a:prstGeom prst="rect">
            <a:avLst/>
          </a:prstGeom>
        </p:spPr>
      </p:pic>
      <p:pic>
        <p:nvPicPr>
          <p:cNvPr id="11" name="Image 10" descr="Biscuits inspirées de Tod">
            <a:extLst>
              <a:ext uri="{FF2B5EF4-FFF2-40B4-BE49-F238E27FC236}">
                <a16:creationId xmlns:a16="http://schemas.microsoft.com/office/drawing/2014/main" id="{147AB324-504B-FC96-40C6-2FC1A5FA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10" y="4729808"/>
            <a:ext cx="2727889" cy="1818593"/>
          </a:xfrm>
          <a:prstGeom prst="rect">
            <a:avLst/>
          </a:prstGeom>
        </p:spPr>
      </p:pic>
      <p:pic>
        <p:nvPicPr>
          <p:cNvPr id="16" name="Image 15" descr="Homme qui entraîne un garçon pour jouer au baseball">
            <a:extLst>
              <a:ext uri="{FF2B5EF4-FFF2-40B4-BE49-F238E27FC236}">
                <a16:creationId xmlns:a16="http://schemas.microsoft.com/office/drawing/2014/main" id="{FC16D3CC-D1F1-1C96-8597-D181BD7B2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9808"/>
            <a:ext cx="2727487" cy="1818148"/>
          </a:xfrm>
          <a:prstGeom prst="rect">
            <a:avLst/>
          </a:prstGeom>
        </p:spPr>
      </p:pic>
      <p:pic>
        <p:nvPicPr>
          <p:cNvPr id="21" name="Image 20" descr="Enfants jouant avec des outils">
            <a:extLst>
              <a:ext uri="{FF2B5EF4-FFF2-40B4-BE49-F238E27FC236}">
                <a16:creationId xmlns:a16="http://schemas.microsoft.com/office/drawing/2014/main" id="{9ADC1294-B866-CB36-3479-6315B55F8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5" y="4729363"/>
            <a:ext cx="2727890" cy="18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4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837452" y="2655925"/>
            <a:ext cx="4517096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BILAN FINANCIER 2024-2025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3573589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7472106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2024-2025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0BA656A-81AA-144F-E3B9-D1605B4EB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45103"/>
              </p:ext>
            </p:extLst>
          </p:nvPr>
        </p:nvGraphicFramePr>
        <p:xfrm>
          <a:off x="790474" y="982020"/>
          <a:ext cx="7186206" cy="5798996"/>
        </p:xfrm>
        <a:graphic>
          <a:graphicData uri="http://schemas.openxmlformats.org/drawingml/2006/table">
            <a:tbl>
              <a:tblPr/>
              <a:tblGrid>
                <a:gridCol w="3275813">
                  <a:extLst>
                    <a:ext uri="{9D8B030D-6E8A-4147-A177-3AD203B41FA5}">
                      <a16:colId xmlns:a16="http://schemas.microsoft.com/office/drawing/2014/main" val="1655949698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460412886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1169451286"/>
                    </a:ext>
                  </a:extLst>
                </a:gridCol>
                <a:gridCol w="857543">
                  <a:extLst>
                    <a:ext uri="{9D8B030D-6E8A-4147-A177-3AD203B41FA5}">
                      <a16:colId xmlns:a16="http://schemas.microsoft.com/office/drawing/2014/main" val="2056412655"/>
                    </a:ext>
                  </a:extLst>
                </a:gridCol>
                <a:gridCol w="977598">
                  <a:extLst>
                    <a:ext uri="{9D8B030D-6E8A-4147-A177-3AD203B41FA5}">
                      <a16:colId xmlns:a16="http://schemas.microsoft.com/office/drawing/2014/main" val="1840053827"/>
                    </a:ext>
                  </a:extLst>
                </a:gridCol>
              </a:tblGrid>
              <a:tr h="601646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2023-2024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</a:p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- dépenses :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012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(Recettes : reçues des familles / Dépenses : payées à l’Apel du Rhône)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216738"/>
                  </a:ext>
                </a:extLst>
              </a:tr>
              <a:tr h="494565">
                <a:tc>
                  <a:txBody>
                    <a:bodyPr/>
                    <a:lstStyle/>
                    <a:p>
                      <a:pPr algn="l" fontAlgn="t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1 *                                                                                                                                                                                                                            *  à préciser.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Exemples : vente de gâteaux ou autres, activités autour de Noël, y compris vente de sapins ou de chocolats, photos de classe, activités autour du Carême-Pâques, loto, kermesse, fête de l'école...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760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2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399985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3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8968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4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3686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5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2454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6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662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 à destination des familles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(accueil des parents à la rentrée, portes ouvertes, conférences, repas fin d'année…)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47299"/>
                  </a:ext>
                </a:extLst>
              </a:tr>
              <a:tr h="3488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(Dépenses : données à l'OGEC comme participation aux voyages scolaires, projets pédagogiques, achats... / Recettes : subventions reçues de la mairie, de l'Apel du Rhône, de l'Apel académique de Lyon...)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14397"/>
                  </a:ext>
                </a:extLst>
              </a:tr>
              <a:tr h="2207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Prêts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 l'OGEC, ou emprunt auprès d'un organisme)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1667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fonctionnement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(fournitures de bureau, affranchissement…)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1004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Entretien et réparation du matériel de votre Apel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18400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déplacements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48315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de matériel durable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(par exemple ordinateur, cafetière, sono…)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0891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Cadeaux, dons, remerciements…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205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(tenue de comptes, cotisation carte bancaire, agios…)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62836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Intérêts des livrets d'épargne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(tous les livrets totalisés)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6780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supplémentaires liés au COVID-19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3793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chaque colonne   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35094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886C2C6-2EC0-2E01-5339-9B195B92EA22}"/>
              </a:ext>
            </a:extLst>
          </p:cNvPr>
          <p:cNvSpPr txBox="1"/>
          <p:nvPr/>
        </p:nvSpPr>
        <p:spPr>
          <a:xfrm>
            <a:off x="8385243" y="1186774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419590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2024-2025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89AAA5-F232-D4B6-F579-E29438BE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7255"/>
              </p:ext>
            </p:extLst>
          </p:nvPr>
        </p:nvGraphicFramePr>
        <p:xfrm>
          <a:off x="790476" y="1993766"/>
          <a:ext cx="6443084" cy="3128943"/>
        </p:xfrm>
        <a:graphic>
          <a:graphicData uri="http://schemas.openxmlformats.org/drawingml/2006/table">
            <a:tbl>
              <a:tblPr/>
              <a:tblGrid>
                <a:gridCol w="2319900">
                  <a:extLst>
                    <a:ext uri="{9D8B030D-6E8A-4147-A177-3AD203B41FA5}">
                      <a16:colId xmlns:a16="http://schemas.microsoft.com/office/drawing/2014/main" val="1550289687"/>
                    </a:ext>
                  </a:extLst>
                </a:gridCol>
                <a:gridCol w="1998233">
                  <a:extLst>
                    <a:ext uri="{9D8B030D-6E8A-4147-A177-3AD203B41FA5}">
                      <a16:colId xmlns:a16="http://schemas.microsoft.com/office/drawing/2014/main" val="2842942788"/>
                    </a:ext>
                  </a:extLst>
                </a:gridCol>
                <a:gridCol w="2124951">
                  <a:extLst>
                    <a:ext uri="{9D8B030D-6E8A-4147-A177-3AD203B41FA5}">
                      <a16:colId xmlns:a16="http://schemas.microsoft.com/office/drawing/2014/main" val="2172349458"/>
                    </a:ext>
                  </a:extLst>
                </a:gridCol>
              </a:tblGrid>
              <a:tr h="3421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9999"/>
                          </a:solidFill>
                          <a:effectLst/>
                          <a:latin typeface="Calibri" panose="020F0502020204030204" pitchFamily="34" charset="0"/>
                        </a:rPr>
                        <a:t>L’ETAT DES COMPTES AU 31 JUILLET  2023</a:t>
                      </a:r>
                    </a:p>
                  </a:txBody>
                  <a:tcPr marL="70182" marR="70182" marT="35091" marB="350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01858"/>
                  </a:ext>
                </a:extLst>
              </a:tr>
              <a:tr h="7968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DEBUT d'exercice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</a:t>
                      </a:r>
                      <a:r>
                        <a:rPr lang="fr-F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2023)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FIN d'exercice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(31 juillet 2024)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067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 COURANT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78468"/>
                  </a:ext>
                </a:extLst>
              </a:tr>
              <a:tr h="6214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LIVRET A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7816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 COMPTE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/préciser :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013407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CAISSE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7431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1675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5298C96-15D9-8C9D-CFC7-7EA36BB57BB8}"/>
              </a:ext>
            </a:extLst>
          </p:cNvPr>
          <p:cNvSpPr txBox="1"/>
          <p:nvPr/>
        </p:nvSpPr>
        <p:spPr>
          <a:xfrm>
            <a:off x="8016299" y="1877438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181285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603766" y="2643187"/>
            <a:ext cx="5170361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ORIENTATION &amp; BUDGET PREVISIONNEL</a:t>
            </a:r>
          </a:p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2025-2026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2960746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8094679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50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A7A9C7D-51C7-4EB7-B61A-03AED2373AF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9613913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 APEL XXXXXX - </a:t>
            </a: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ORIENTATIONS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C8F12-5800-4446-B4CB-637D5E4FD7E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B3FAE3-6F5A-4DC4-970B-D4295C54686F}"/>
              </a:ext>
            </a:extLst>
          </p:cNvPr>
          <p:cNvSpPr txBox="1"/>
          <p:nvPr/>
        </p:nvSpPr>
        <p:spPr>
          <a:xfrm>
            <a:off x="515469" y="1922930"/>
            <a:ext cx="10992352" cy="4144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venir Next LT Pro" panose="020B0504020202020204" pitchFamily="34" charset="0"/>
              </a:rPr>
              <a:t>Lister </a:t>
            </a:r>
            <a:r>
              <a:rPr lang="en-US" sz="2800" b="1" dirty="0" err="1">
                <a:latin typeface="Avenir Next LT Pro" panose="020B0504020202020204" pitchFamily="34" charset="0"/>
              </a:rPr>
              <a:t>ce</a:t>
            </a:r>
            <a:r>
              <a:rPr lang="en-US" sz="2800" b="1" dirty="0">
                <a:latin typeface="Avenir Next LT Pro" panose="020B0504020202020204" pitchFamily="34" charset="0"/>
              </a:rPr>
              <a:t> que </a:t>
            </a:r>
            <a:r>
              <a:rPr lang="en-US" sz="2800" b="1" dirty="0" err="1">
                <a:latin typeface="Avenir Next LT Pro" panose="020B0504020202020204" pitchFamily="34" charset="0"/>
              </a:rPr>
              <a:t>vous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souhaitez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mettre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en</a:t>
            </a:r>
            <a:r>
              <a:rPr lang="en-US" sz="2800" b="1" dirty="0">
                <a:latin typeface="Avenir Next LT Pro" panose="020B0504020202020204" pitchFamily="34" charset="0"/>
              </a:rPr>
              <a:t> place </a:t>
            </a:r>
            <a:r>
              <a:rPr lang="en-US" sz="2800" b="1" dirty="0" err="1">
                <a:latin typeface="Avenir Next LT Pro" panose="020B0504020202020204" pitchFamily="34" charset="0"/>
              </a:rPr>
              <a:t>cette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année</a:t>
            </a:r>
            <a:r>
              <a:rPr lang="en-US" sz="2800" b="1" dirty="0">
                <a:latin typeface="Avenir Next LT Pro" panose="020B0504020202020204" pitchFamily="34" charset="0"/>
              </a:rPr>
              <a:t>, dans les </a:t>
            </a:r>
            <a:r>
              <a:rPr lang="en-US" sz="2800" b="1" dirty="0" err="1">
                <a:latin typeface="Avenir Next LT Pro" panose="020B0504020202020204" pitchFamily="34" charset="0"/>
              </a:rPr>
              <a:t>grandes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lignes</a:t>
            </a:r>
            <a:endParaRPr lang="en-US" sz="2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99766-C88D-4C64-B46C-D28E8CE0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27276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BUDGET PRÉVISIONNEL</a:t>
            </a:r>
            <a:r>
              <a:rPr lang="fr-FR" sz="3000" dirty="0">
                <a:latin typeface="Avenir Next LT Pro Demi" panose="020B0604020202020204" pitchFamily="34" charset="0"/>
              </a:rPr>
              <a:t> 2025-2026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F95CDEED-5E68-46B4-9524-D4685D51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909086"/>
              </p:ext>
            </p:extLst>
          </p:nvPr>
        </p:nvGraphicFramePr>
        <p:xfrm>
          <a:off x="892785" y="1131734"/>
          <a:ext cx="6314332" cy="2316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1765597044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2931865289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venir Next LT Pro" panose="020B0504020202020204" pitchFamily="34" charset="0"/>
                        </a:rPr>
                        <a:t>RECETTES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2109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6985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7698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09248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539954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254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2895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RECETTES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261879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8342A4-1AC2-4C4A-B355-4B8BBA1FB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48702"/>
              </p:ext>
            </p:extLst>
          </p:nvPr>
        </p:nvGraphicFramePr>
        <p:xfrm>
          <a:off x="892785" y="3507616"/>
          <a:ext cx="6314332" cy="260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2804039287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428999924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DÉPENSES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8125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90409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548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7739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092512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35560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82310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93264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DÉPENSES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728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0DE9B5-502B-45E4-936A-F68C55F03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1326"/>
              </p:ext>
            </p:extLst>
          </p:nvPr>
        </p:nvGraphicFramePr>
        <p:xfrm>
          <a:off x="893866" y="6171589"/>
          <a:ext cx="6314332" cy="28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3024989652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374501791"/>
                    </a:ext>
                  </a:extLst>
                </a:gridCol>
              </a:tblGrid>
              <a:tr h="28809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Solde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0 €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9683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3FC3691-D8E6-DA71-8BE0-6F30B5D51D46}"/>
              </a:ext>
            </a:extLst>
          </p:cNvPr>
          <p:cNvSpPr txBox="1"/>
          <p:nvPr/>
        </p:nvSpPr>
        <p:spPr>
          <a:xfrm>
            <a:off x="7753652" y="1070684"/>
            <a:ext cx="40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224838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90D562-08BF-4609-8A22-548C90FA0A28}"/>
              </a:ext>
            </a:extLst>
          </p:cNvPr>
          <p:cNvCxnSpPr>
            <a:cxnSpLocks/>
          </p:cNvCxnSpPr>
          <p:nvPr/>
        </p:nvCxnSpPr>
        <p:spPr>
          <a:xfrm>
            <a:off x="4799690" y="968188"/>
            <a:ext cx="0" cy="4715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3684494" cy="6936509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15139" y="658607"/>
            <a:ext cx="3054215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42881" y="3238844"/>
            <a:ext cx="310062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BIENVENUE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C48A65-52E3-4956-B1AE-26961BAC588D}"/>
              </a:ext>
            </a:extLst>
          </p:cNvPr>
          <p:cNvSpPr/>
          <p:nvPr/>
        </p:nvSpPr>
        <p:spPr>
          <a:xfrm>
            <a:off x="4606949" y="72904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D7D994-BBD0-4528-876C-81EC3D8DEE49}"/>
              </a:ext>
            </a:extLst>
          </p:cNvPr>
          <p:cNvSpPr/>
          <p:nvPr/>
        </p:nvSpPr>
        <p:spPr>
          <a:xfrm>
            <a:off x="4606949" y="1576860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630ADEF-8771-4BD6-ACB2-E3876153237A}"/>
              </a:ext>
            </a:extLst>
          </p:cNvPr>
          <p:cNvSpPr txBox="1">
            <a:spLocks/>
          </p:cNvSpPr>
          <p:nvPr/>
        </p:nvSpPr>
        <p:spPr>
          <a:xfrm>
            <a:off x="5185169" y="1735157"/>
            <a:ext cx="5921187" cy="1326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Partie statutaire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Rapport d’activité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Bilan financier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Rapport d’orientation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Budget prévisionnel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600" b="1" dirty="0">
              <a:latin typeface="Avenir Next LT Pro" panose="020B0504020202020204" pitchFamily="34" charset="0"/>
            </a:endParaRP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C7DB4F32-C268-A0B2-7D18-6D7F3D013F85}"/>
              </a:ext>
            </a:extLst>
          </p:cNvPr>
          <p:cNvSpPr txBox="1">
            <a:spLocks/>
          </p:cNvSpPr>
          <p:nvPr/>
        </p:nvSpPr>
        <p:spPr>
          <a:xfrm>
            <a:off x="5185170" y="733226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Mot d’accueil et présentation de l’APEL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C6F270-682B-E3EF-8CD7-FC43FB433EEB}"/>
              </a:ext>
            </a:extLst>
          </p:cNvPr>
          <p:cNvSpPr/>
          <p:nvPr/>
        </p:nvSpPr>
        <p:spPr>
          <a:xfrm>
            <a:off x="4606949" y="3463128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0470680-7618-A0C3-64E2-20462F05BF04}"/>
              </a:ext>
            </a:extLst>
          </p:cNvPr>
          <p:cNvSpPr txBox="1">
            <a:spLocks/>
          </p:cNvSpPr>
          <p:nvPr/>
        </p:nvSpPr>
        <p:spPr>
          <a:xfrm>
            <a:off x="5185168" y="3472093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Appel à candidature et renouvellement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43DEDA-872B-E65E-479E-E31E24BF33F1}"/>
              </a:ext>
            </a:extLst>
          </p:cNvPr>
          <p:cNvSpPr/>
          <p:nvPr/>
        </p:nvSpPr>
        <p:spPr>
          <a:xfrm>
            <a:off x="4606949" y="486162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41F68DF-EBDB-6D18-0569-413B8A6D616A}"/>
              </a:ext>
            </a:extLst>
          </p:cNvPr>
          <p:cNvSpPr txBox="1">
            <a:spLocks/>
          </p:cNvSpPr>
          <p:nvPr/>
        </p:nvSpPr>
        <p:spPr>
          <a:xfrm>
            <a:off x="5185167" y="4888519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Vote et élection 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18EB814-A3C8-2B8D-AD4D-A6019EE4ED5B}"/>
              </a:ext>
            </a:extLst>
          </p:cNvPr>
          <p:cNvSpPr/>
          <p:nvPr/>
        </p:nvSpPr>
        <p:spPr>
          <a:xfrm>
            <a:off x="4606949" y="5663965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D78BB3E-CCA2-F0D7-0E15-DE59A5C28976}"/>
              </a:ext>
            </a:extLst>
          </p:cNvPr>
          <p:cNvSpPr/>
          <p:nvPr/>
        </p:nvSpPr>
        <p:spPr>
          <a:xfrm>
            <a:off x="4606039" y="415277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B50B063-C042-654B-49E1-C61439BA2442}"/>
              </a:ext>
            </a:extLst>
          </p:cNvPr>
          <p:cNvSpPr txBox="1">
            <a:spLocks/>
          </p:cNvSpPr>
          <p:nvPr/>
        </p:nvSpPr>
        <p:spPr>
          <a:xfrm>
            <a:off x="5184257" y="4152771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Questions/Réponses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6037F83-F0D7-FB4F-EF5B-112C7ECB144D}"/>
              </a:ext>
            </a:extLst>
          </p:cNvPr>
          <p:cNvSpPr txBox="1">
            <a:spLocks/>
          </p:cNvSpPr>
          <p:nvPr/>
        </p:nvSpPr>
        <p:spPr>
          <a:xfrm>
            <a:off x="5184256" y="5714633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Apéritif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PRESENTATION DES MEMBRES SORTANTS &amp; ENTRANTS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79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05098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1120333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978623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1104339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914422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47643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10531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87958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0DE4C282-1C0A-4712-7310-352B21E68909}"/>
              </a:ext>
            </a:extLst>
          </p:cNvPr>
          <p:cNvSpPr txBox="1">
            <a:spLocks/>
          </p:cNvSpPr>
          <p:nvPr/>
        </p:nvSpPr>
        <p:spPr>
          <a:xfrm>
            <a:off x="1052053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MEMBRES SOUHAITANT RENOUVELLER LEUR MANDAT</a:t>
            </a:r>
          </a:p>
        </p:txBody>
      </p:sp>
      <p:pic>
        <p:nvPicPr>
          <p:cNvPr id="30" name="Picture 2" descr="Contour de visage avec grimace avec un remplissage uni">
            <a:extLst>
              <a:ext uri="{FF2B5EF4-FFF2-40B4-BE49-F238E27FC236}">
                <a16:creationId xmlns:a16="http://schemas.microsoft.com/office/drawing/2014/main" id="{F112564E-FCB4-2897-5C55-806B87AC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49045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B7AEF999-9467-48D2-8452-C96A65D6858F}"/>
              </a:ext>
            </a:extLst>
          </p:cNvPr>
          <p:cNvSpPr txBox="1">
            <a:spLocks/>
          </p:cNvSpPr>
          <p:nvPr/>
        </p:nvSpPr>
        <p:spPr>
          <a:xfrm>
            <a:off x="6164280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66DB264B-ADDE-CBE5-A5CF-18FD86D1847C}"/>
              </a:ext>
            </a:extLst>
          </p:cNvPr>
          <p:cNvSpPr txBox="1">
            <a:spLocks/>
          </p:cNvSpPr>
          <p:nvPr/>
        </p:nvSpPr>
        <p:spPr>
          <a:xfrm>
            <a:off x="8022570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DA8729CE-2CFB-F590-B00B-C9F53EDEA835}"/>
              </a:ext>
            </a:extLst>
          </p:cNvPr>
          <p:cNvSpPr txBox="1">
            <a:spLocks/>
          </p:cNvSpPr>
          <p:nvPr/>
        </p:nvSpPr>
        <p:spPr>
          <a:xfrm>
            <a:off x="6148286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A78E48C-A355-9E06-2DB9-D60DEAE2866C}"/>
              </a:ext>
            </a:extLst>
          </p:cNvPr>
          <p:cNvSpPr txBox="1">
            <a:spLocks/>
          </p:cNvSpPr>
          <p:nvPr/>
        </p:nvSpPr>
        <p:spPr>
          <a:xfrm>
            <a:off x="7958369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solidFill>
                <a:srgbClr val="CE007F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4" name="Picture 2" descr="Contour de visage avec grimace avec un remplissage uni">
            <a:extLst>
              <a:ext uri="{FF2B5EF4-FFF2-40B4-BE49-F238E27FC236}">
                <a16:creationId xmlns:a16="http://schemas.microsoft.com/office/drawing/2014/main" id="{77C541C4-E967-E6F0-09C0-CC4D39CD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91590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" name="Picture 2" descr="Contour de visage avec grimace avec un remplissage uni">
            <a:extLst>
              <a:ext uri="{FF2B5EF4-FFF2-40B4-BE49-F238E27FC236}">
                <a16:creationId xmlns:a16="http://schemas.microsoft.com/office/drawing/2014/main" id="{7E2D50AE-CD0E-F2F1-FF3A-AB557543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54478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6" name="Picture 2" descr="Contour de visage avec grimace avec un remplissage uni">
            <a:extLst>
              <a:ext uri="{FF2B5EF4-FFF2-40B4-BE49-F238E27FC236}">
                <a16:creationId xmlns:a16="http://schemas.microsoft.com/office/drawing/2014/main" id="{526A7239-E645-A791-BDC8-424C108E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231905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2893A856-BA4D-7449-6CF5-F6E3B30BE063}"/>
              </a:ext>
            </a:extLst>
          </p:cNvPr>
          <p:cNvSpPr txBox="1">
            <a:spLocks/>
          </p:cNvSpPr>
          <p:nvPr/>
        </p:nvSpPr>
        <p:spPr>
          <a:xfrm>
            <a:off x="6096000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MEMBRES SOUHAITANT INTEGRER LE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85209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QUESTIONS ?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34031" y="-1"/>
            <a:ext cx="12260062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ÉLECTIONS ET VOTES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61AB07B-462D-44F2-AB9E-8D7B23FC72C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VOTE DES </a:t>
            </a: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RAPPORTS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76E8E-E4FE-4CFD-B84C-C932BD457F39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9362E-4FC8-4422-B142-936C8193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D333899-1321-A473-F47B-040B41003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64874"/>
              </p:ext>
            </p:extLst>
          </p:nvPr>
        </p:nvGraphicFramePr>
        <p:xfrm>
          <a:off x="654849" y="1770432"/>
          <a:ext cx="9753747" cy="3151765"/>
        </p:xfrm>
        <a:graphic>
          <a:graphicData uri="http://schemas.openxmlformats.org/drawingml/2006/table">
            <a:tbl>
              <a:tblPr/>
              <a:tblGrid>
                <a:gridCol w="5471891">
                  <a:extLst>
                    <a:ext uri="{9D8B030D-6E8A-4147-A177-3AD203B41FA5}">
                      <a16:colId xmlns:a16="http://schemas.microsoft.com/office/drawing/2014/main" val="2221030117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3591454860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2516014521"/>
                    </a:ext>
                  </a:extLst>
                </a:gridCol>
                <a:gridCol w="1768838">
                  <a:extLst>
                    <a:ext uri="{9D8B030D-6E8A-4147-A177-3AD203B41FA5}">
                      <a16:colId xmlns:a16="http://schemas.microsoft.com/office/drawing/2014/main" val="94100840"/>
                    </a:ext>
                  </a:extLst>
                </a:gridCol>
              </a:tblGrid>
              <a:tr h="810453">
                <a:tc>
                  <a:txBody>
                    <a:bodyPr/>
                    <a:lstStyle/>
                    <a:p>
                      <a:pPr algn="l" fontAlgn="b"/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978" marR="11978" marT="119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Absentions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98657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d’activité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1390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Financier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60685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d’orientation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73254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9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819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E8F7EC3-FBA4-4FA9-BCF6-632B8EA2746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ÉLECTION</a:t>
            </a:r>
            <a:r>
              <a:rPr lang="fr-FR" sz="3000" dirty="0">
                <a:latin typeface="Avenir Next LT Pro Demi" panose="020B0604020202020204" pitchFamily="34" charset="0"/>
              </a:rPr>
              <a:t> DES CANDIDATS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E0D3E-EF54-4A5B-8354-5B9A130F3ABF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86EA11-A8B0-4294-9A98-A3657354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10BC56-B20C-C39B-8354-F7965FEBC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24695"/>
              </p:ext>
            </p:extLst>
          </p:nvPr>
        </p:nvGraphicFramePr>
        <p:xfrm>
          <a:off x="790476" y="1322962"/>
          <a:ext cx="8908026" cy="4547588"/>
        </p:xfrm>
        <a:graphic>
          <a:graphicData uri="http://schemas.openxmlformats.org/drawingml/2006/table">
            <a:tbl>
              <a:tblPr/>
              <a:tblGrid>
                <a:gridCol w="5052872">
                  <a:extLst>
                    <a:ext uri="{9D8B030D-6E8A-4147-A177-3AD203B41FA5}">
                      <a16:colId xmlns:a16="http://schemas.microsoft.com/office/drawing/2014/main" val="2555925909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984395388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287977190"/>
                    </a:ext>
                  </a:extLst>
                </a:gridCol>
                <a:gridCol w="1534576">
                  <a:extLst>
                    <a:ext uri="{9D8B030D-6E8A-4147-A177-3AD203B41FA5}">
                      <a16:colId xmlns:a16="http://schemas.microsoft.com/office/drawing/2014/main" val="1609221148"/>
                    </a:ext>
                  </a:extLst>
                </a:gridCol>
              </a:tblGrid>
              <a:tr h="6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Rééléction des membres sortants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2671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8255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55519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1497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6640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Eléction nouveaux membres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30668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9856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82023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242252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7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505651" y="2655925"/>
            <a:ext cx="5180698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>
                <a:solidFill>
                  <a:schemeClr val="bg1"/>
                </a:solidFill>
                <a:latin typeface="Avenir Next LT Pro Demi" panose="020B0604020202020204" pitchFamily="34" charset="0"/>
              </a:rPr>
              <a:t>MERCI À TOUS POUR VOTRE PRÉSENCE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4DC61-573B-4DDA-A4F1-89D90134C669}"/>
              </a:ext>
            </a:extLst>
          </p:cNvPr>
          <p:cNvSpPr/>
          <p:nvPr/>
        </p:nvSpPr>
        <p:spPr>
          <a:xfrm>
            <a:off x="3372690" y="2278930"/>
            <a:ext cx="5514681" cy="23001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88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99570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LE MOUVEMENT DES APEL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3610E6D-CE48-4826-874D-0081CA13464D}"/>
              </a:ext>
            </a:extLst>
          </p:cNvPr>
          <p:cNvSpPr/>
          <p:nvPr/>
        </p:nvSpPr>
        <p:spPr>
          <a:xfrm>
            <a:off x="8457660" y="2552002"/>
            <a:ext cx="435006" cy="435006"/>
          </a:xfrm>
          <a:prstGeom prst="ellipse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ADCFB7-B0A8-421C-937E-74CA88093048}"/>
              </a:ext>
            </a:extLst>
          </p:cNvPr>
          <p:cNvGrpSpPr/>
          <p:nvPr/>
        </p:nvGrpSpPr>
        <p:grpSpPr>
          <a:xfrm>
            <a:off x="3659015" y="2309570"/>
            <a:ext cx="1146305" cy="1119430"/>
            <a:chOff x="3366468" y="2309570"/>
            <a:chExt cx="1146305" cy="111943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0BB3AC7-D9A8-49C0-A628-FD7BC6AB6D19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DAA12F2-EE82-4A7B-8E59-D8FB4B0800EA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9134270-A70B-4F43-AB8E-FCE6078B618F}"/>
              </a:ext>
            </a:extLst>
          </p:cNvPr>
          <p:cNvGrpSpPr/>
          <p:nvPr/>
        </p:nvGrpSpPr>
        <p:grpSpPr>
          <a:xfrm>
            <a:off x="7557532" y="3428999"/>
            <a:ext cx="1131217" cy="1133476"/>
            <a:chOff x="7264985" y="3428999"/>
            <a:chExt cx="1131217" cy="113347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033AA2E-05E6-4B37-8F86-1B1C0A0F1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0AA807C-53B5-4BBD-A57B-09CDF0AED52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269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NATIONALE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E5957FD-5F4A-497D-81B9-87993DD2E7E0}"/>
              </a:ext>
            </a:extLst>
          </p:cNvPr>
          <p:cNvSpPr txBox="1"/>
          <p:nvPr/>
        </p:nvSpPr>
        <p:spPr>
          <a:xfrm>
            <a:off x="790475" y="1446540"/>
            <a:ext cx="450766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200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L’Apel Nationale</a:t>
            </a:r>
            <a:r>
              <a:rPr lang="fr-FR" sz="2200" dirty="0">
                <a:solidFill>
                  <a:srgbClr val="765C96"/>
                </a:solidFill>
                <a:latin typeface="Avenir Next LT Pro" panose="020B0504020202020204" pitchFamily="34" charset="0"/>
              </a:rPr>
              <a:t> </a:t>
            </a:r>
            <a:r>
              <a:rPr lang="fr-FR" sz="2200" dirty="0">
                <a:latin typeface="Avenir Next LT Pro" panose="020B0504020202020204" pitchFamily="34" charset="0"/>
              </a:rPr>
              <a:t>fédère toutes les Apel de France.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Représente les parents d’élèves auprès des </a:t>
            </a:r>
            <a:r>
              <a:rPr lang="fr-FR" sz="2200" b="1" dirty="0">
                <a:latin typeface="Avenir Next LT Pro" panose="020B0504020202020204" pitchFamily="34" charset="0"/>
              </a:rPr>
              <a:t>pouvoirs publics</a:t>
            </a:r>
            <a:r>
              <a:rPr lang="fr-FR" sz="2200" dirty="0">
                <a:latin typeface="Avenir Next LT Pro" panose="020B05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fr-FR" sz="2200" b="1" dirty="0">
                <a:latin typeface="Avenir Next LT Pro" panose="020B0504020202020204" pitchFamily="34" charset="0"/>
              </a:rPr>
              <a:t>Défend le libre choix </a:t>
            </a:r>
            <a:r>
              <a:rPr lang="fr-FR" sz="2200" dirty="0">
                <a:latin typeface="Avenir Next LT Pro" panose="020B0504020202020204" pitchFamily="34" charset="0"/>
              </a:rPr>
              <a:t>de l’école.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Participe au débat éducatif.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10" name="Image 9" descr="Une image contenant horloge, signe, dessin&#10;&#10;Description générée automatiquement">
            <a:extLst>
              <a:ext uri="{FF2B5EF4-FFF2-40B4-BE49-F238E27FC236}">
                <a16:creationId xmlns:a16="http://schemas.microsoft.com/office/drawing/2014/main" id="{F012EF70-930A-4ADD-82A1-FBBADCDA2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38" y="1070684"/>
            <a:ext cx="2355415" cy="1553102"/>
          </a:xfrm>
          <a:prstGeom prst="rect">
            <a:avLst/>
          </a:prstGeom>
        </p:spPr>
      </p:pic>
      <p:pic>
        <p:nvPicPr>
          <p:cNvPr id="11" name="Image 10" descr="Une image contenant dessin, signe, horloge&#10;&#10;Description générée automatiquement">
            <a:extLst>
              <a:ext uri="{FF2B5EF4-FFF2-40B4-BE49-F238E27FC236}">
                <a16:creationId xmlns:a16="http://schemas.microsoft.com/office/drawing/2014/main" id="{F953041E-7ACE-4606-ACD0-23F1E46E6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655" y="4480243"/>
            <a:ext cx="2355416" cy="1553102"/>
          </a:xfrm>
          <a:prstGeom prst="rect">
            <a:avLst/>
          </a:prstGeom>
        </p:spPr>
      </p:pic>
      <p:pic>
        <p:nvPicPr>
          <p:cNvPr id="12" name="Image 11" descr="Une image contenant lit, pose&#10;&#10;Description générée automatiquement">
            <a:extLst>
              <a:ext uri="{FF2B5EF4-FFF2-40B4-BE49-F238E27FC236}">
                <a16:creationId xmlns:a16="http://schemas.microsoft.com/office/drawing/2014/main" id="{18351452-3847-41CC-A2C8-F4727EA9B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938" y="2709380"/>
            <a:ext cx="2363008" cy="3323965"/>
          </a:xfrm>
          <a:prstGeom prst="rect">
            <a:avLst/>
          </a:prstGeom>
        </p:spPr>
      </p:pic>
      <p:pic>
        <p:nvPicPr>
          <p:cNvPr id="15" name="Image 14" descr="Une image contenant personne, intérieur, jeune, garçon&#10;&#10;Description générée automatiquement">
            <a:extLst>
              <a:ext uri="{FF2B5EF4-FFF2-40B4-BE49-F238E27FC236}">
                <a16:creationId xmlns:a16="http://schemas.microsoft.com/office/drawing/2014/main" id="{FF92F549-17D0-4983-9D5C-3AB59CB66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655" y="1087914"/>
            <a:ext cx="2329501" cy="33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0089960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DU RHONE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F8D3AE-6803-4FD9-87D3-2AB06239229D}"/>
              </a:ext>
            </a:extLst>
          </p:cNvPr>
          <p:cNvGrpSpPr/>
          <p:nvPr/>
        </p:nvGrpSpPr>
        <p:grpSpPr>
          <a:xfrm>
            <a:off x="436512" y="3972946"/>
            <a:ext cx="2765535" cy="2347626"/>
            <a:chOff x="439571" y="4273120"/>
            <a:chExt cx="2765535" cy="2347626"/>
          </a:xfrm>
        </p:grpSpPr>
        <p:sp>
          <p:nvSpPr>
            <p:cNvPr id="28" name="Google Shape;256;p37">
              <a:extLst>
                <a:ext uri="{FF2B5EF4-FFF2-40B4-BE49-F238E27FC236}">
                  <a16:creationId xmlns:a16="http://schemas.microsoft.com/office/drawing/2014/main" id="{6A9DF30F-6E54-4CA3-8964-B5473046870E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COMMUNICATION</a:t>
              </a:r>
            </a:p>
          </p:txBody>
        </p:sp>
        <p:sp>
          <p:nvSpPr>
            <p:cNvPr id="32" name="Google Shape;256;p37">
              <a:extLst>
                <a:ext uri="{FF2B5EF4-FFF2-40B4-BE49-F238E27FC236}">
                  <a16:creationId xmlns:a16="http://schemas.microsoft.com/office/drawing/2014/main" id="{61F8039E-8B4E-4AFF-905B-004835CDF116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Newsletters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Site w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Facebook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Information et Conseil aux Familles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3AF972E-A04F-4F90-ADFE-7192116FE6E8}"/>
              </a:ext>
            </a:extLst>
          </p:cNvPr>
          <p:cNvGrpSpPr/>
          <p:nvPr/>
        </p:nvGrpSpPr>
        <p:grpSpPr>
          <a:xfrm>
            <a:off x="9414698" y="1510407"/>
            <a:ext cx="1871801" cy="2281883"/>
            <a:chOff x="6977283" y="1405584"/>
            <a:chExt cx="1440485" cy="1756073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8796F272-8C4D-432A-A241-B2FF1337511F}"/>
                </a:ext>
              </a:extLst>
            </p:cNvPr>
            <p:cNvGrpSpPr/>
            <p:nvPr/>
          </p:nvGrpSpPr>
          <p:grpSpPr>
            <a:xfrm>
              <a:off x="6977283" y="1405584"/>
              <a:ext cx="1440485" cy="1756073"/>
              <a:chOff x="6933805" y="1459826"/>
              <a:chExt cx="1440485" cy="1756073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7F534760-9F0A-453F-9D0A-D47D4B9E74CF}"/>
                  </a:ext>
                </a:extLst>
              </p:cNvPr>
              <p:cNvGrpSpPr/>
              <p:nvPr/>
            </p:nvGrpSpPr>
            <p:grpSpPr>
              <a:xfrm>
                <a:off x="6933805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38" name="Organigramme : Connecteur 1">
                  <a:extLst>
                    <a:ext uri="{FF2B5EF4-FFF2-40B4-BE49-F238E27FC236}">
                      <a16:creationId xmlns:a16="http://schemas.microsoft.com/office/drawing/2014/main" id="{C34761CE-E20A-4F38-958D-0ED1AC61F236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1DB3AE"/>
                    </a:solidFill>
                  </a:endParaRPr>
                </a:p>
              </p:txBody>
            </p: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B4D856E9-B40D-4AB4-928D-D1E25F2022C1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Organigramme : Connecteur 36">
                <a:extLst>
                  <a:ext uri="{FF2B5EF4-FFF2-40B4-BE49-F238E27FC236}">
                    <a16:creationId xmlns:a16="http://schemas.microsoft.com/office/drawing/2014/main" id="{BFF72178-FB31-489D-A087-1E8266D7C8D1}"/>
                  </a:ext>
                </a:extLst>
              </p:cNvPr>
              <p:cNvSpPr/>
              <p:nvPr/>
            </p:nvSpPr>
            <p:spPr>
              <a:xfrm>
                <a:off x="7098421" y="1624441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1DB3AE"/>
                  </a:solidFill>
                </a:endParaRP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12D2EE63-81C6-454D-8D4E-48DD922C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9259" y="1796914"/>
              <a:ext cx="715063" cy="715063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8AED01-8994-4A99-9DD6-B7FC9BAD88C1}"/>
              </a:ext>
            </a:extLst>
          </p:cNvPr>
          <p:cNvGrpSpPr/>
          <p:nvPr/>
        </p:nvGrpSpPr>
        <p:grpSpPr>
          <a:xfrm>
            <a:off x="3732634" y="1510407"/>
            <a:ext cx="1871801" cy="2281883"/>
            <a:chOff x="3654876" y="1783474"/>
            <a:chExt cx="1871801" cy="228188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3C62AEE-1F98-459E-B467-F92B2B217F8E}"/>
                </a:ext>
              </a:extLst>
            </p:cNvPr>
            <p:cNvGrpSpPr/>
            <p:nvPr/>
          </p:nvGrpSpPr>
          <p:grpSpPr>
            <a:xfrm>
              <a:off x="3654876" y="1783474"/>
              <a:ext cx="1871801" cy="2281883"/>
              <a:chOff x="2612948" y="1459826"/>
              <a:chExt cx="1440485" cy="1756073"/>
            </a:xfrm>
          </p:grpSpPr>
          <p:sp>
            <p:nvSpPr>
              <p:cNvPr id="51" name="Organigramme : Connecteur 50">
                <a:extLst>
                  <a:ext uri="{FF2B5EF4-FFF2-40B4-BE49-F238E27FC236}">
                    <a16:creationId xmlns:a16="http://schemas.microsoft.com/office/drawing/2014/main" id="{BD5FB037-5D70-477C-89F4-026B08F833E1}"/>
                  </a:ext>
                </a:extLst>
              </p:cNvPr>
              <p:cNvSpPr/>
              <p:nvPr/>
            </p:nvSpPr>
            <p:spPr>
              <a:xfrm>
                <a:off x="2777565" y="1639698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8E864EA2-1F23-4F1B-B229-C1DF804CC658}"/>
                  </a:ext>
                </a:extLst>
              </p:cNvPr>
              <p:cNvGrpSpPr/>
              <p:nvPr/>
            </p:nvGrpSpPr>
            <p:grpSpPr>
              <a:xfrm>
                <a:off x="2612948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52" name="Organigramme : Connecteur 1">
                  <a:extLst>
                    <a:ext uri="{FF2B5EF4-FFF2-40B4-BE49-F238E27FC236}">
                      <a16:creationId xmlns:a16="http://schemas.microsoft.com/office/drawing/2014/main" id="{771B545D-E3F2-4663-ACC3-FD32118AD745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238DF159-9CAB-414A-9655-3945DE5F6D2F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F854478-59F8-44DA-B8F8-6DA43D9F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5893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2625F3-2B73-46B5-8169-B7E5EDC82812}"/>
              </a:ext>
            </a:extLst>
          </p:cNvPr>
          <p:cNvGrpSpPr/>
          <p:nvPr/>
        </p:nvGrpSpPr>
        <p:grpSpPr>
          <a:xfrm>
            <a:off x="6573666" y="1510407"/>
            <a:ext cx="1871801" cy="2281883"/>
            <a:chOff x="6502128" y="1783474"/>
            <a:chExt cx="1871801" cy="228188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55F56D93-D4ED-4A5F-AE3B-5F547D97F321}"/>
                </a:ext>
              </a:extLst>
            </p:cNvPr>
            <p:cNvGrpSpPr/>
            <p:nvPr/>
          </p:nvGrpSpPr>
          <p:grpSpPr>
            <a:xfrm>
              <a:off x="6502128" y="1783474"/>
              <a:ext cx="1871801" cy="2281883"/>
              <a:chOff x="4773676" y="1459826"/>
              <a:chExt cx="1440485" cy="175607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7F383B09-EAE8-4801-A16D-55FDE23AD7AD}"/>
                  </a:ext>
                </a:extLst>
              </p:cNvPr>
              <p:cNvGrpSpPr/>
              <p:nvPr/>
            </p:nvGrpSpPr>
            <p:grpSpPr>
              <a:xfrm>
                <a:off x="4773676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45" name="Organigramme : Connecteur 1">
                  <a:extLst>
                    <a:ext uri="{FF2B5EF4-FFF2-40B4-BE49-F238E27FC236}">
                      <a16:creationId xmlns:a16="http://schemas.microsoft.com/office/drawing/2014/main" id="{907FF3DD-3176-4C36-9AED-19D881E3C28B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906BC40F-8F9F-4618-ADD1-823E326A07D7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rganigramme : Connecteur 43">
                <a:extLst>
                  <a:ext uri="{FF2B5EF4-FFF2-40B4-BE49-F238E27FC236}">
                    <a16:creationId xmlns:a16="http://schemas.microsoft.com/office/drawing/2014/main" id="{52081DB7-F76C-496B-8E81-383CFBE2C30D}"/>
                  </a:ext>
                </a:extLst>
              </p:cNvPr>
              <p:cNvSpPr/>
              <p:nvPr/>
            </p:nvSpPr>
            <p:spPr>
              <a:xfrm>
                <a:off x="4938292" y="1624442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E254772-29F5-48E9-B5EF-1CAAE67E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3297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F8451D-D3F4-4438-9999-A70023CE0DE3}"/>
              </a:ext>
            </a:extLst>
          </p:cNvPr>
          <p:cNvGrpSpPr/>
          <p:nvPr/>
        </p:nvGrpSpPr>
        <p:grpSpPr>
          <a:xfrm>
            <a:off x="3273845" y="3972946"/>
            <a:ext cx="2755214" cy="2079459"/>
            <a:chOff x="3227525" y="4236176"/>
            <a:chExt cx="2755214" cy="2079459"/>
          </a:xfrm>
        </p:grpSpPr>
        <p:sp>
          <p:nvSpPr>
            <p:cNvPr id="29" name="Google Shape;256;p37">
              <a:extLst>
                <a:ext uri="{FF2B5EF4-FFF2-40B4-BE49-F238E27FC236}">
                  <a16:creationId xmlns:a16="http://schemas.microsoft.com/office/drawing/2014/main" id="{8A525F74-254D-4ABB-B203-0138FDA69999}"/>
                </a:ext>
              </a:extLst>
            </p:cNvPr>
            <p:cNvSpPr txBox="1">
              <a:spLocks/>
            </p:cNvSpPr>
            <p:nvPr/>
          </p:nvSpPr>
          <p:spPr>
            <a:xfrm>
              <a:off x="3299205" y="4236176"/>
              <a:ext cx="2582547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ÉVÉNEMENTS</a:t>
              </a:r>
            </a:p>
          </p:txBody>
        </p:sp>
        <p:sp>
          <p:nvSpPr>
            <p:cNvPr id="47" name="Google Shape;256;p37">
              <a:extLst>
                <a:ext uri="{FF2B5EF4-FFF2-40B4-BE49-F238E27FC236}">
                  <a16:creationId xmlns:a16="http://schemas.microsoft.com/office/drawing/2014/main" id="{AE104ED1-00FB-4A61-93C8-93E5F51396FB}"/>
                </a:ext>
              </a:extLst>
            </p:cNvPr>
            <p:cNvSpPr txBox="1">
              <a:spLocks/>
            </p:cNvSpPr>
            <p:nvPr/>
          </p:nvSpPr>
          <p:spPr>
            <a:xfrm>
              <a:off x="3227525" y="4901136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Confér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en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ces et Visio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Cycles d’ateliers parentalité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Rencontres Parents-Ecole</a:t>
              </a:r>
              <a:r>
                <a:rPr lang="fr-FR" sz="1600" b="0" i="0" baseline="3000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©</a:t>
              </a:r>
              <a:endParaRPr lang="fr-FR" sz="1050" b="1" baseline="300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557C180-4882-4DF5-941B-6215815962BC}"/>
              </a:ext>
            </a:extLst>
          </p:cNvPr>
          <p:cNvGrpSpPr/>
          <p:nvPr/>
        </p:nvGrpSpPr>
        <p:grpSpPr>
          <a:xfrm>
            <a:off x="6039923" y="3972946"/>
            <a:ext cx="2961533" cy="2079458"/>
            <a:chOff x="6032620" y="4236176"/>
            <a:chExt cx="2961533" cy="2079458"/>
          </a:xfrm>
        </p:grpSpPr>
        <p:sp>
          <p:nvSpPr>
            <p:cNvPr id="30" name="Google Shape;256;p37">
              <a:extLst>
                <a:ext uri="{FF2B5EF4-FFF2-40B4-BE49-F238E27FC236}">
                  <a16:creationId xmlns:a16="http://schemas.microsoft.com/office/drawing/2014/main" id="{1D53AFA3-F557-4722-A4C8-17743C47F503}"/>
                </a:ext>
              </a:extLst>
            </p:cNvPr>
            <p:cNvSpPr txBox="1">
              <a:spLocks/>
            </p:cNvSpPr>
            <p:nvPr/>
          </p:nvSpPr>
          <p:spPr>
            <a:xfrm>
              <a:off x="6032620" y="4236176"/>
              <a:ext cx="296153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ACCOMPAGNEMENTS</a:t>
              </a:r>
            </a:p>
          </p:txBody>
        </p:sp>
        <p:sp>
          <p:nvSpPr>
            <p:cNvPr id="54" name="Google Shape;256;p37">
              <a:extLst>
                <a:ext uri="{FF2B5EF4-FFF2-40B4-BE49-F238E27FC236}">
                  <a16:creationId xmlns:a16="http://schemas.microsoft.com/office/drawing/2014/main" id="{A51B8C50-A2A3-4DE0-BC20-665E5D061FB8}"/>
                </a:ext>
              </a:extLst>
            </p:cNvPr>
            <p:cNvSpPr txBox="1">
              <a:spLocks/>
            </p:cNvSpPr>
            <p:nvPr/>
          </p:nvSpPr>
          <p:spPr>
            <a:xfrm>
              <a:off x="6061350" y="4901135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Besoins éducatifs particuliers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Orientation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Parentalité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3CA55BF-7801-438A-85D3-D4957EED71BE}"/>
              </a:ext>
            </a:extLst>
          </p:cNvPr>
          <p:cNvGrpSpPr/>
          <p:nvPr/>
        </p:nvGrpSpPr>
        <p:grpSpPr>
          <a:xfrm>
            <a:off x="8988635" y="3972946"/>
            <a:ext cx="2961533" cy="2079457"/>
            <a:chOff x="8977061" y="4236176"/>
            <a:chExt cx="2755214" cy="2079457"/>
          </a:xfrm>
        </p:grpSpPr>
        <p:sp>
          <p:nvSpPr>
            <p:cNvPr id="31" name="Google Shape;256;p37">
              <a:extLst>
                <a:ext uri="{FF2B5EF4-FFF2-40B4-BE49-F238E27FC236}">
                  <a16:creationId xmlns:a16="http://schemas.microsoft.com/office/drawing/2014/main" id="{948A9EE1-D94C-4739-9534-642CCE84D86B}"/>
                </a:ext>
              </a:extLst>
            </p:cNvPr>
            <p:cNvSpPr txBox="1">
              <a:spLocks/>
            </p:cNvSpPr>
            <p:nvPr/>
          </p:nvSpPr>
          <p:spPr>
            <a:xfrm>
              <a:off x="9016256" y="4236176"/>
              <a:ext cx="267294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REPRÉSENTATIONS</a:t>
              </a:r>
            </a:p>
          </p:txBody>
        </p:sp>
        <p:sp>
          <p:nvSpPr>
            <p:cNvPr id="55" name="Google Shape;256;p37">
              <a:extLst>
                <a:ext uri="{FF2B5EF4-FFF2-40B4-BE49-F238E27FC236}">
                  <a16:creationId xmlns:a16="http://schemas.microsoft.com/office/drawing/2014/main" id="{F3D08E86-8C66-4504-A220-E169F7DE2A42}"/>
                </a:ext>
              </a:extLst>
            </p:cNvPr>
            <p:cNvSpPr txBox="1">
              <a:spLocks/>
            </p:cNvSpPr>
            <p:nvPr/>
          </p:nvSpPr>
          <p:spPr>
            <a:xfrm>
              <a:off x="8977061" y="4901134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Commissions d’appel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Direction Diocésaine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MDPH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FERS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…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endParaRPr lang="fr-FR" sz="1800" b="1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2E91EC-163A-436E-8530-E863F55A7C4A}"/>
              </a:ext>
            </a:extLst>
          </p:cNvPr>
          <p:cNvGrpSpPr/>
          <p:nvPr/>
        </p:nvGrpSpPr>
        <p:grpSpPr>
          <a:xfrm>
            <a:off x="891602" y="1510407"/>
            <a:ext cx="1871801" cy="2281883"/>
            <a:chOff x="891602" y="1626157"/>
            <a:chExt cx="1871801" cy="228188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DC89E1F-80D4-4C05-9EF3-B2ED717E8C93}"/>
                </a:ext>
              </a:extLst>
            </p:cNvPr>
            <p:cNvGrpSpPr/>
            <p:nvPr/>
          </p:nvGrpSpPr>
          <p:grpSpPr>
            <a:xfrm>
              <a:off x="891602" y="1626157"/>
              <a:ext cx="1871801" cy="2281883"/>
              <a:chOff x="891602" y="1783474"/>
              <a:chExt cx="1871801" cy="2281883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06B88DAD-BDD6-4FA3-8A25-0B42CC219920}"/>
                  </a:ext>
                </a:extLst>
              </p:cNvPr>
              <p:cNvGrpSpPr/>
              <p:nvPr/>
            </p:nvGrpSpPr>
            <p:grpSpPr>
              <a:xfrm>
                <a:off x="891602" y="1783474"/>
                <a:ext cx="1871801" cy="2281883"/>
                <a:chOff x="1451916" y="1219602"/>
                <a:chExt cx="1635920" cy="1994325"/>
              </a:xfrm>
            </p:grpSpPr>
            <p:sp>
              <p:nvSpPr>
                <p:cNvPr id="59" name="Organigramme : Connecteur 1">
                  <a:extLst>
                    <a:ext uri="{FF2B5EF4-FFF2-40B4-BE49-F238E27FC236}">
                      <a16:creationId xmlns:a16="http://schemas.microsoft.com/office/drawing/2014/main" id="{093E4976-8819-4135-8987-F965B16D1CC2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380"/>
                    </a:solidFill>
                    <a:latin typeface="Josefin Sans"/>
                  </a:endParaRPr>
                </a:p>
              </p:txBody>
            </p: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BB4AB3B3-1C87-4E91-87BA-AD8419845690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Organigramme : Connecteur 57">
                <a:extLst>
                  <a:ext uri="{FF2B5EF4-FFF2-40B4-BE49-F238E27FC236}">
                    <a16:creationId xmlns:a16="http://schemas.microsoft.com/office/drawing/2014/main" id="{D73CD513-6675-4CD0-BE67-DE1884AF51E4}"/>
                  </a:ext>
                </a:extLst>
              </p:cNvPr>
              <p:cNvSpPr/>
              <p:nvPr/>
            </p:nvSpPr>
            <p:spPr>
              <a:xfrm>
                <a:off x="1105508" y="2016875"/>
                <a:ext cx="1443986" cy="1443986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Josefin Sans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1701F03-9183-454D-8248-2A9FE961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64" y="2090200"/>
              <a:ext cx="1003309" cy="1003309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60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SITE WEB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54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8FBD52-7CA7-338E-4E58-2C69D02EF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7123" y="1662578"/>
            <a:ext cx="5205865" cy="3800281"/>
          </a:xfrm>
          <a:noFill/>
        </p:spPr>
      </p:pic>
      <p:sp>
        <p:nvSpPr>
          <p:cNvPr id="57" name="Sous-titre 2">
            <a:extLst>
              <a:ext uri="{FF2B5EF4-FFF2-40B4-BE49-F238E27FC236}">
                <a16:creationId xmlns:a16="http://schemas.microsoft.com/office/drawing/2014/main" id="{1F752C47-0312-6BCC-5E63-D699E517EAFA}"/>
              </a:ext>
            </a:extLst>
          </p:cNvPr>
          <p:cNvSpPr txBox="1">
            <a:spLocks/>
          </p:cNvSpPr>
          <p:nvPr/>
        </p:nvSpPr>
        <p:spPr>
          <a:xfrm>
            <a:off x="6939282" y="1578919"/>
            <a:ext cx="4553722" cy="4194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artel Sans Black"/>
                <a:ea typeface="+mn-ea"/>
                <a:cs typeface="Aharoni" panose="02010803020104030203" pitchFamily="2" charset="-79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 nombreuses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pages d’informations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 pour les Apel et les familles</a:t>
            </a:r>
            <a:endParaRPr lang="fr-FR" sz="24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endParaRPr lang="fr-FR" sz="19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articles d’actualité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publiés régulièrement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suivi des événements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organisés par l’Apel du Rhône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espace membre sécurisé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dans lequel stocker vos fichiers à transmettre à l’Apel du Rhône</a:t>
            </a:r>
          </a:p>
        </p:txBody>
      </p:sp>
    </p:spTree>
    <p:extLst>
      <p:ext uri="{BB962C8B-B14F-4D97-AF65-F5344CB8AC3E}">
        <p14:creationId xmlns:p14="http://schemas.microsoft.com/office/powerpoint/2010/main" val="215606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60394A-A2BE-FC53-A335-7D73E0666C31}"/>
              </a:ext>
            </a:extLst>
          </p:cNvPr>
          <p:cNvSpPr txBox="1"/>
          <p:nvPr/>
        </p:nvSpPr>
        <p:spPr>
          <a:xfrm>
            <a:off x="9193757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pastorale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3B9D82-5D9D-D547-2594-05E75A3C7F92}"/>
              </a:ext>
            </a:extLst>
          </p:cNvPr>
          <p:cNvSpPr txBox="1"/>
          <p:nvPr/>
        </p:nvSpPr>
        <p:spPr>
          <a:xfrm>
            <a:off x="5654530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RPE</a:t>
            </a:r>
            <a:r>
              <a:rPr lang="fr-FR" sz="1800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©</a:t>
            </a:r>
            <a:endParaRPr lang="fr-FR" b="1" dirty="0">
              <a:solidFill>
                <a:srgbClr val="765C96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6B285E-08C4-A1E1-3F14-310F8ABB5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73" y="1916030"/>
            <a:ext cx="3301665" cy="25894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4454F2-AD55-1F86-1C06-3F49BF82B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73" y="4658874"/>
            <a:ext cx="1499111" cy="1181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34A817-9B71-A17D-1DE1-3DD92787F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178" y="4658874"/>
            <a:ext cx="1571260" cy="118120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484963" y="1546698"/>
            <a:ext cx="356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Actions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Orientation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16CCD2-CDE0-F003-27C9-ABFB8C3407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2992670" y="1931192"/>
            <a:ext cx="1688250" cy="1207865"/>
          </a:xfrm>
          <a:prstGeom prst="rect">
            <a:avLst/>
          </a:prstGeom>
        </p:spPr>
      </p:pic>
      <p:pic>
        <p:nvPicPr>
          <p:cNvPr id="9" name="Image 8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47FD0B0B-2519-3047-E4FC-7573234A8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6" y="1931192"/>
            <a:ext cx="2692890" cy="2258278"/>
          </a:xfrm>
          <a:prstGeom prst="rect">
            <a:avLst/>
          </a:prstGeom>
        </p:spPr>
      </p:pic>
      <p:pic>
        <p:nvPicPr>
          <p:cNvPr id="7170" name="Picture 2" descr="Diagoriente, une application pour accompagner les parcours des jeunes | Afpa">
            <a:extLst>
              <a:ext uri="{FF2B5EF4-FFF2-40B4-BE49-F238E27FC236}">
                <a16:creationId xmlns:a16="http://schemas.microsoft.com/office/drawing/2014/main" id="{2D634E8B-9701-9C6D-5461-8D878979A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25667" r="25759" b="26968"/>
          <a:stretch/>
        </p:blipFill>
        <p:spPr bwMode="auto">
          <a:xfrm>
            <a:off x="2992670" y="3189766"/>
            <a:ext cx="1688250" cy="99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NTREPRENDRE POUR APPRENDRE PAYS DE LA LOIRE recrutement - Offres d'emploi  et stages">
            <a:extLst>
              <a:ext uri="{FF2B5EF4-FFF2-40B4-BE49-F238E27FC236}">
                <a16:creationId xmlns:a16="http://schemas.microsoft.com/office/drawing/2014/main" id="{B2E532F2-2053-ADC2-7FAF-533E2FE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" y="4240179"/>
            <a:ext cx="3254184" cy="108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rouver/Créer : Co-ingénierie, formation et accompagnement...">
            <a:extLst>
              <a:ext uri="{FF2B5EF4-FFF2-40B4-BE49-F238E27FC236}">
                <a16:creationId xmlns:a16="http://schemas.microsoft.com/office/drawing/2014/main" id="{C83230A6-F424-ABDB-4BA3-CB875C82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91" y="4240177"/>
            <a:ext cx="1084729" cy="10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texte, carte de visite, graphiques vectoriels&#10;&#10;Description générée automatiquement">
            <a:extLst>
              <a:ext uri="{FF2B5EF4-FFF2-40B4-BE49-F238E27FC236}">
                <a16:creationId xmlns:a16="http://schemas.microsoft.com/office/drawing/2014/main" id="{49F84362-B4CE-4885-7569-C68D4D2096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79" y="1916030"/>
            <a:ext cx="2766757" cy="39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6483299" y="1002886"/>
            <a:ext cx="5042464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3 salariés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à votre écoute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C7F759-9CDA-E8C6-DD2D-C2AFBABADA54}"/>
              </a:ext>
            </a:extLst>
          </p:cNvPr>
          <p:cNvSpPr/>
          <p:nvPr/>
        </p:nvSpPr>
        <p:spPr>
          <a:xfrm>
            <a:off x="8217313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F3D490-77D3-A16F-298D-C7DCFA825A03}"/>
              </a:ext>
            </a:extLst>
          </p:cNvPr>
          <p:cNvSpPr/>
          <p:nvPr/>
        </p:nvSpPr>
        <p:spPr>
          <a:xfrm>
            <a:off x="9951327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857F0D-0F65-4650-E547-8A507F8213BF}"/>
              </a:ext>
            </a:extLst>
          </p:cNvPr>
          <p:cNvSpPr/>
          <p:nvPr/>
        </p:nvSpPr>
        <p:spPr>
          <a:xfrm>
            <a:off x="6483299" y="1585625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C359A60-F937-B1BB-AECD-E3129E30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b="8191"/>
          <a:stretch/>
        </p:blipFill>
        <p:spPr>
          <a:xfrm>
            <a:off x="10141527" y="1807697"/>
            <a:ext cx="1218569" cy="1358765"/>
          </a:xfrm>
          <a:prstGeom prst="flowChartConnector">
            <a:avLst/>
          </a:prstGeom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A452C8BF-A766-8549-AAC4-BEAADF6337B3}"/>
              </a:ext>
            </a:extLst>
          </p:cNvPr>
          <p:cNvSpPr txBox="1">
            <a:spLocks/>
          </p:cNvSpPr>
          <p:nvPr/>
        </p:nvSpPr>
        <p:spPr>
          <a:xfrm>
            <a:off x="6488100" y="3176826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Carine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De Camaret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334FB165-E258-DAA0-5282-BAA8ED0324D7}"/>
              </a:ext>
            </a:extLst>
          </p:cNvPr>
          <p:cNvSpPr txBox="1">
            <a:spLocks/>
          </p:cNvSpPr>
          <p:nvPr/>
        </p:nvSpPr>
        <p:spPr>
          <a:xfrm>
            <a:off x="8226916" y="3207412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Héloïse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Nolibois</a:t>
            </a:r>
          </a:p>
        </p:txBody>
      </p:sp>
      <p:sp>
        <p:nvSpPr>
          <p:cNvPr id="47" name="Titre 1">
            <a:extLst>
              <a:ext uri="{FF2B5EF4-FFF2-40B4-BE49-F238E27FC236}">
                <a16:creationId xmlns:a16="http://schemas.microsoft.com/office/drawing/2014/main" id="{6C2DEF76-67FA-25CD-A848-7DFDC50A72A7}"/>
              </a:ext>
            </a:extLst>
          </p:cNvPr>
          <p:cNvSpPr txBox="1">
            <a:spLocks/>
          </p:cNvSpPr>
          <p:nvPr/>
        </p:nvSpPr>
        <p:spPr>
          <a:xfrm>
            <a:off x="9945664" y="3225381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Clémentine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Lavieville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29D68B6-D8A3-3619-84C3-8FD34DBB3023}"/>
              </a:ext>
            </a:extLst>
          </p:cNvPr>
          <p:cNvSpPr txBox="1"/>
          <p:nvPr/>
        </p:nvSpPr>
        <p:spPr>
          <a:xfrm>
            <a:off x="6483299" y="4187472"/>
            <a:ext cx="5338612" cy="12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04 78 37 74 71 – contact-infos@apeldurhone.fr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Du lundi au vendredi de 8h30 à 17h00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13 Av. des Saulles - Oullins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6FAA7F8-6DB6-2361-30EB-A9F734734C83}"/>
              </a:ext>
            </a:extLst>
          </p:cNvPr>
          <p:cNvSpPr txBox="1"/>
          <p:nvPr/>
        </p:nvSpPr>
        <p:spPr>
          <a:xfrm>
            <a:off x="990690" y="1115453"/>
            <a:ext cx="4181979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Animation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 Parentalité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DFB822-4E0E-944D-D5F8-AD507C975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93" y="1632984"/>
            <a:ext cx="3013024" cy="1496469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374C6C-AD04-E7F6-42C3-F01744241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83" y="3226050"/>
            <a:ext cx="3013024" cy="1496469"/>
          </a:xfrm>
          <a:prstGeom prst="rect">
            <a:avLst/>
          </a:prstGeom>
        </p:spPr>
      </p:pic>
      <p:pic>
        <p:nvPicPr>
          <p:cNvPr id="51" name="Image 5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58CDC7C9-BD91-D91A-AC21-97D360CD2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9" y="1632984"/>
            <a:ext cx="1853721" cy="3089535"/>
          </a:xfrm>
          <a:prstGeom prst="rect">
            <a:avLst/>
          </a:prstGeom>
        </p:spPr>
      </p:pic>
      <p:pic>
        <p:nvPicPr>
          <p:cNvPr id="53" name="Image 5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6BCD44-71DA-DE97-5DBE-231C2A4BC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7" y="4819116"/>
            <a:ext cx="3660140" cy="19215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A168FD-CD33-D50C-CF70-F782340B0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b="8286"/>
          <a:stretch/>
        </p:blipFill>
        <p:spPr>
          <a:xfrm>
            <a:off x="8395246" y="1848647"/>
            <a:ext cx="1218569" cy="1358765"/>
          </a:xfrm>
          <a:prstGeom prst="flowChartConnector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CE05B2-607E-2013-E643-355C5F3B2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b="8286"/>
          <a:stretch/>
        </p:blipFill>
        <p:spPr>
          <a:xfrm>
            <a:off x="6661231" y="1823098"/>
            <a:ext cx="1218569" cy="135876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860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 animBg="1"/>
      <p:bldP spid="39" grpId="0" animBg="1"/>
      <p:bldP spid="40" grpId="0" animBg="1"/>
      <p:bldP spid="44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NOTRE APEL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5513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fb7f20-ff1d-4f11-b805-8223ea0d7105">
      <Terms xmlns="http://schemas.microsoft.com/office/infopath/2007/PartnerControls"/>
    </lcf76f155ced4ddcb4097134ff3c332f>
    <TaxCatchAll xmlns="1ffd0dbb-7697-4946-804b-de9a824a61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4826CC148442458B44A87F721E3A66" ma:contentTypeVersion="11" ma:contentTypeDescription="Crée un document." ma:contentTypeScope="" ma:versionID="b8ca290469d0fb1a38642d9280aeb301">
  <xsd:schema xmlns:xsd="http://www.w3.org/2001/XMLSchema" xmlns:xs="http://www.w3.org/2001/XMLSchema" xmlns:p="http://schemas.microsoft.com/office/2006/metadata/properties" xmlns:ns2="e9fb7f20-ff1d-4f11-b805-8223ea0d7105" xmlns:ns3="1ffd0dbb-7697-4946-804b-de9a824a6181" targetNamespace="http://schemas.microsoft.com/office/2006/metadata/properties" ma:root="true" ma:fieldsID="37117f916c55fd563a5e551dbc3a47f9" ns2:_="" ns3:_="">
    <xsd:import namespace="e9fb7f20-ff1d-4f11-b805-8223ea0d7105"/>
    <xsd:import namespace="1ffd0dbb-7697-4946-804b-de9a824a61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b7f20-ff1d-4f11-b805-8223ea0d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e972a07-094b-4699-abb4-9e1a08065b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d0dbb-7697-4946-804b-de9a824a618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27a58d0-aa09-4de1-aaec-07dde99b0cc8}" ma:internalName="TaxCatchAll" ma:showField="CatchAllData" ma:web="1ffd0dbb-7697-4946-804b-de9a824a61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E9D796-A612-4023-AD24-9CE8BBB2B3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DD01E7-B8EC-423E-ADA0-9CDAE07F42BE}">
  <ds:schemaRefs>
    <ds:schemaRef ds:uri="http://schemas.microsoft.com/office/2006/metadata/properties"/>
    <ds:schemaRef ds:uri="http://schemas.microsoft.com/office/infopath/2007/PartnerControls"/>
    <ds:schemaRef ds:uri="e9fb7f20-ff1d-4f11-b805-8223ea0d7105"/>
    <ds:schemaRef ds:uri="1ffd0dbb-7697-4946-804b-de9a824a6181"/>
  </ds:schemaRefs>
</ds:datastoreItem>
</file>

<file path=customXml/itemProps3.xml><?xml version="1.0" encoding="utf-8"?>
<ds:datastoreItem xmlns:ds="http://schemas.openxmlformats.org/officeDocument/2006/customXml" ds:itemID="{FFA5D370-E3EB-4C08-B28F-F791F75A3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b7f20-ff1d-4f11-b805-8223ea0d7105"/>
    <ds:schemaRef ds:uri="1ffd0dbb-7697-4946-804b-de9a824a61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1542</Words>
  <Application>Microsoft Office PowerPoint</Application>
  <PresentationFormat>Grand écran</PresentationFormat>
  <Paragraphs>446</Paragraphs>
  <Slides>26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Arial</vt:lpstr>
      <vt:lpstr>Avenir Next LT Pro</vt:lpstr>
      <vt:lpstr>Avenir Next LT Pro Demi</vt:lpstr>
      <vt:lpstr>Calibri</vt:lpstr>
      <vt:lpstr>Calibri Light</vt:lpstr>
      <vt:lpstr>Josefin Sans</vt:lpstr>
      <vt:lpstr>Lato</vt:lpstr>
      <vt:lpstr>Montserrat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COULEURS</dc:title>
  <dc:creator>Zoé Bonet</dc:creator>
  <cp:lastModifiedBy>Héloïse Nolibois</cp:lastModifiedBy>
  <cp:revision>59</cp:revision>
  <cp:lastPrinted>2021-11-25T14:55:17Z</cp:lastPrinted>
  <dcterms:created xsi:type="dcterms:W3CDTF">2021-07-21T14:11:54Z</dcterms:created>
  <dcterms:modified xsi:type="dcterms:W3CDTF">2025-08-28T09:33:52Z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1611500.00000000</vt:lpwstr>
  </property>
  <property fmtid="{D5CDD505-2E9C-101B-9397-08002B2CF9AE}" pid="3" name="ContentTypeId">
    <vt:lpwstr>0x010100B54826CC148442458B44A87F721E3A66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