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sldIdLst>
    <p:sldId id="262" r:id="rId5"/>
    <p:sldId id="258" r:id="rId6"/>
    <p:sldId id="267" r:id="rId7"/>
    <p:sldId id="272" r:id="rId8"/>
    <p:sldId id="274" r:id="rId9"/>
    <p:sldId id="1078" r:id="rId10"/>
    <p:sldId id="1079" r:id="rId11"/>
    <p:sldId id="1080" r:id="rId12"/>
    <p:sldId id="271" r:id="rId13"/>
    <p:sldId id="261" r:id="rId14"/>
    <p:sldId id="1077" r:id="rId15"/>
    <p:sldId id="1081" r:id="rId16"/>
    <p:sldId id="1074" r:id="rId17"/>
    <p:sldId id="269" r:id="rId18"/>
    <p:sldId id="1030" r:id="rId19"/>
    <p:sldId id="1075" r:id="rId20"/>
    <p:sldId id="1057" r:id="rId21"/>
    <p:sldId id="1070" r:id="rId22"/>
    <p:sldId id="1052" r:id="rId23"/>
    <p:sldId id="1062" r:id="rId24"/>
    <p:sldId id="1076" r:id="rId25"/>
    <p:sldId id="1029" r:id="rId26"/>
    <p:sldId id="268" r:id="rId27"/>
    <p:sldId id="1049" r:id="rId28"/>
    <p:sldId id="1050" r:id="rId29"/>
    <p:sldId id="265" r:id="rId30"/>
  </p:sldIdLst>
  <p:sldSz cx="12192000" cy="68580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4988A1"/>
    <a:srgbClr val="37467D"/>
    <a:srgbClr val="765C96"/>
    <a:srgbClr val="009999"/>
    <a:srgbClr val="3333CC"/>
    <a:srgbClr val="CE007F"/>
    <a:srgbClr val="4C61AE"/>
    <a:srgbClr val="CFE2E9"/>
    <a:srgbClr val="CFD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65649F-558E-49CE-B622-D0E307ECF3F4}" v="4" dt="2026-09-28T09:25:12.9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28" autoAdjust="0"/>
    <p:restoredTop sz="96357" autoAdjust="0"/>
  </p:normalViewPr>
  <p:slideViewPr>
    <p:cSldViewPr snapToGrid="0">
      <p:cViewPr varScale="1">
        <p:scale>
          <a:sx n="107" d="100"/>
          <a:sy n="107" d="100"/>
        </p:scale>
        <p:origin x="36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émentine Lavieville" userId="c3b9c6fb-92e9-412f-bb2f-20952783de7a" providerId="ADAL" clId="{2421F1E5-227B-4910-A304-5493BD3F4C5B}"/>
    <pc:docChg chg="custSel modSld">
      <pc:chgData name="Clémentine Lavieville" userId="c3b9c6fb-92e9-412f-bb2f-20952783de7a" providerId="ADAL" clId="{2421F1E5-227B-4910-A304-5493BD3F4C5B}" dt="2026-09-28T09:25:26.574" v="55" actId="1037"/>
      <pc:docMkLst>
        <pc:docMk/>
      </pc:docMkLst>
      <pc:sldChg chg="delSp modSp mod delAnim">
        <pc:chgData name="Clémentine Lavieville" userId="c3b9c6fb-92e9-412f-bb2f-20952783de7a" providerId="ADAL" clId="{2421F1E5-227B-4910-A304-5493BD3F4C5B}" dt="2026-09-28T09:25:26.574" v="55" actId="1037"/>
        <pc:sldMkLst>
          <pc:docMk/>
          <pc:sldMk cId="2686096612" sldId="1080"/>
        </pc:sldMkLst>
        <pc:spChg chg="mod">
          <ac:chgData name="Clémentine Lavieville" userId="c3b9c6fb-92e9-412f-bb2f-20952783de7a" providerId="ADAL" clId="{2421F1E5-227B-4910-A304-5493BD3F4C5B}" dt="2026-09-28T09:25:12.982" v="6" actId="20577"/>
          <ac:spMkLst>
            <pc:docMk/>
            <pc:sldMk cId="2686096612" sldId="1080"/>
            <ac:spMk id="15" creationId="{3749E8A7-74AF-7112-816D-6D31462D8AF7}"/>
          </ac:spMkLst>
        </pc:spChg>
        <pc:spChg chg="del">
          <ac:chgData name="Clémentine Lavieville" userId="c3b9c6fb-92e9-412f-bb2f-20952783de7a" providerId="ADAL" clId="{2421F1E5-227B-4910-A304-5493BD3F4C5B}" dt="2026-09-28T09:25:02.560" v="0" actId="478"/>
          <ac:spMkLst>
            <pc:docMk/>
            <pc:sldMk cId="2686096612" sldId="1080"/>
            <ac:spMk id="38" creationId="{EBC7F759-9CDA-E8C6-DD2D-C2AFBABADA54}"/>
          </ac:spMkLst>
        </pc:spChg>
        <pc:spChg chg="mod">
          <ac:chgData name="Clémentine Lavieville" userId="c3b9c6fb-92e9-412f-bb2f-20952783de7a" providerId="ADAL" clId="{2421F1E5-227B-4910-A304-5493BD3F4C5B}" dt="2026-09-28T09:25:26.574" v="55" actId="1037"/>
          <ac:spMkLst>
            <pc:docMk/>
            <pc:sldMk cId="2686096612" sldId="1080"/>
            <ac:spMk id="39" creationId="{B7F3D490-77D3-A16F-298D-C7DCFA825A03}"/>
          </ac:spMkLst>
        </pc:spChg>
        <pc:spChg chg="mod">
          <ac:chgData name="Clémentine Lavieville" userId="c3b9c6fb-92e9-412f-bb2f-20952783de7a" providerId="ADAL" clId="{2421F1E5-227B-4910-A304-5493BD3F4C5B}" dt="2026-09-28T09:25:19.621" v="31" actId="1037"/>
          <ac:spMkLst>
            <pc:docMk/>
            <pc:sldMk cId="2686096612" sldId="1080"/>
            <ac:spMk id="40" creationId="{DF857F0D-0F65-4650-E547-8A507F8213BF}"/>
          </ac:spMkLst>
        </pc:spChg>
        <pc:spChg chg="mod">
          <ac:chgData name="Clémentine Lavieville" userId="c3b9c6fb-92e9-412f-bb2f-20952783de7a" providerId="ADAL" clId="{2421F1E5-227B-4910-A304-5493BD3F4C5B}" dt="2026-09-28T09:25:19.621" v="31" actId="1037"/>
          <ac:spMkLst>
            <pc:docMk/>
            <pc:sldMk cId="2686096612" sldId="1080"/>
            <ac:spMk id="44" creationId="{A452C8BF-A766-8549-AAC4-BEAADF6337B3}"/>
          </ac:spMkLst>
        </pc:spChg>
        <pc:spChg chg="del">
          <ac:chgData name="Clémentine Lavieville" userId="c3b9c6fb-92e9-412f-bb2f-20952783de7a" providerId="ADAL" clId="{2421F1E5-227B-4910-A304-5493BD3F4C5B}" dt="2026-09-28T09:25:04.665" v="2" actId="478"/>
          <ac:spMkLst>
            <pc:docMk/>
            <pc:sldMk cId="2686096612" sldId="1080"/>
            <ac:spMk id="46" creationId="{334FB165-E258-DAA0-5282-BAA8ED0324D7}"/>
          </ac:spMkLst>
        </pc:spChg>
        <pc:spChg chg="mod">
          <ac:chgData name="Clémentine Lavieville" userId="c3b9c6fb-92e9-412f-bb2f-20952783de7a" providerId="ADAL" clId="{2421F1E5-227B-4910-A304-5493BD3F4C5B}" dt="2026-09-28T09:25:26.574" v="55" actId="1037"/>
          <ac:spMkLst>
            <pc:docMk/>
            <pc:sldMk cId="2686096612" sldId="1080"/>
            <ac:spMk id="47" creationId="{6C2DEF76-67FA-25CD-A848-7DFDC50A72A7}"/>
          </ac:spMkLst>
        </pc:spChg>
        <pc:picChg chg="del">
          <ac:chgData name="Clémentine Lavieville" userId="c3b9c6fb-92e9-412f-bb2f-20952783de7a" providerId="ADAL" clId="{2421F1E5-227B-4910-A304-5493BD3F4C5B}" dt="2026-09-28T09:25:03.217" v="1" actId="478"/>
          <ac:picMkLst>
            <pc:docMk/>
            <pc:sldMk cId="2686096612" sldId="1080"/>
            <ac:picMk id="7" creationId="{32A168FD-CD33-D50C-CF70-F782340B0193}"/>
          </ac:picMkLst>
        </pc:picChg>
        <pc:picChg chg="mod">
          <ac:chgData name="Clémentine Lavieville" userId="c3b9c6fb-92e9-412f-bb2f-20952783de7a" providerId="ADAL" clId="{2421F1E5-227B-4910-A304-5493BD3F4C5B}" dt="2026-09-28T09:25:19.621" v="31" actId="1037"/>
          <ac:picMkLst>
            <pc:docMk/>
            <pc:sldMk cId="2686096612" sldId="1080"/>
            <ac:picMk id="8" creationId="{27CE05B2-607E-2013-E643-355C5F3B2227}"/>
          </ac:picMkLst>
        </pc:picChg>
        <pc:picChg chg="mod">
          <ac:chgData name="Clémentine Lavieville" userId="c3b9c6fb-92e9-412f-bb2f-20952783de7a" providerId="ADAL" clId="{2421F1E5-227B-4910-A304-5493BD3F4C5B}" dt="2026-09-28T09:25:26.574" v="55" actId="1037"/>
          <ac:picMkLst>
            <pc:docMk/>
            <pc:sldMk cId="2686096612" sldId="1080"/>
            <ac:picMk id="43" creationId="{FC359A60-F937-B1BB-AECD-E3129E30BDE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33E5BB-405E-43BF-A4D7-5B9A4921C56D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4FA45F-200F-4669-83D9-D724308E17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325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4FA45F-200F-4669-83D9-D724308E179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8526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Communication :</a:t>
            </a:r>
          </a:p>
          <a:p>
            <a:r>
              <a:rPr lang="fr-FR" dirty="0"/>
              <a:t>6 newsletters famille, section dédiée nouveau site web, actualités du site, </a:t>
            </a:r>
            <a:r>
              <a:rPr lang="fr-FR" dirty="0" err="1"/>
              <a:t>facebook</a:t>
            </a:r>
            <a:r>
              <a:rPr lang="fr-FR" dirty="0"/>
              <a:t>, permanence tel et mail</a:t>
            </a:r>
          </a:p>
          <a:p>
            <a:endParaRPr lang="fr-FR" dirty="0"/>
          </a:p>
          <a:p>
            <a:r>
              <a:rPr lang="fr-FR" dirty="0"/>
              <a:t>Événements</a:t>
            </a:r>
          </a:p>
          <a:p>
            <a:r>
              <a:rPr lang="fr-FR" dirty="0"/>
              <a:t>8 conférences :</a:t>
            </a:r>
          </a:p>
          <a:p>
            <a:pPr marL="538163" lvl="1" indent="-272654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Ø"/>
            </a:pPr>
            <a:r>
              <a:rPr lang="fr-FR" b="1" dirty="0"/>
              <a:t>3 conférences orientation</a:t>
            </a:r>
            <a:r>
              <a:rPr lang="fr-FR" dirty="0"/>
              <a:t> : Le nouveau bac présenté aux parents : 07/12/2020, Conférence filières sélectives : 25/02/2021, Conférence enseignements de spécialité : 12/04/2021</a:t>
            </a:r>
          </a:p>
          <a:p>
            <a:pPr marL="538163" lvl="1" indent="-272654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Ø"/>
            </a:pPr>
            <a:r>
              <a:rPr lang="fr-FR" b="1" dirty="0"/>
              <a:t>3 conférences parentalité</a:t>
            </a:r>
            <a:r>
              <a:rPr lang="fr-FR" dirty="0"/>
              <a:t> : Conférence smartphone, internet, réseaux : 02/02/2021 + 06/05/2021, Atelier Empathie : 23/04/2021</a:t>
            </a:r>
          </a:p>
          <a:p>
            <a:pPr marL="538163" lvl="1" indent="-272654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Ø"/>
            </a:pPr>
            <a:r>
              <a:rPr lang="fr-FR" b="1" dirty="0"/>
              <a:t>2 conférences école inclusive</a:t>
            </a:r>
            <a:r>
              <a:rPr lang="fr-FR" dirty="0"/>
              <a:t> : Conférence </a:t>
            </a:r>
            <a:r>
              <a:rPr lang="fr-FR" dirty="0" err="1"/>
              <a:t>Atoutdys</a:t>
            </a:r>
            <a:r>
              <a:rPr lang="fr-FR" dirty="0"/>
              <a:t> : 19/01/2021, Conférence précocité et confiance en soi : 27/05/2021</a:t>
            </a:r>
          </a:p>
          <a:p>
            <a:pPr marL="538163" lvl="1" indent="-272654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Ø"/>
            </a:pPr>
            <a:r>
              <a:rPr lang="fr-FR" b="1" dirty="0"/>
              <a:t>1 conférence vie scolaire</a:t>
            </a:r>
            <a:r>
              <a:rPr lang="fr-FR" dirty="0"/>
              <a:t> : Conférence harcèlement ou querelle d’enfants : 31/05/2021</a:t>
            </a:r>
          </a:p>
          <a:p>
            <a:r>
              <a:rPr lang="fr-FR" dirty="0"/>
              <a:t>2 cycles d’ateliers parentalité :</a:t>
            </a:r>
          </a:p>
          <a:p>
            <a:pPr marL="538163" lvl="1" indent="-272654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Ø"/>
            </a:pPr>
            <a:r>
              <a:rPr lang="fr-FR" b="1" dirty="0"/>
              <a:t>Rependre le contrôle des écrans</a:t>
            </a:r>
            <a:r>
              <a:rPr lang="fr-FR" dirty="0"/>
              <a:t> : 18 novembre 2020 au 3 février 2021 : 5 ateliers</a:t>
            </a:r>
          </a:p>
          <a:p>
            <a:pPr marL="538163" lvl="1" indent="-272654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Ø"/>
            </a:pPr>
            <a:r>
              <a:rPr lang="fr-FR" b="1" dirty="0"/>
              <a:t>L’harmonie dans les fratries</a:t>
            </a:r>
            <a:r>
              <a:rPr lang="fr-FR" dirty="0"/>
              <a:t> : du 2 mars au 11 mai 2021 : 5 ateliers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RPE annulée en raison du Covid, reprise 2021-2022</a:t>
            </a:r>
          </a:p>
          <a:p>
            <a:endParaRPr lang="fr-FR" dirty="0"/>
          </a:p>
          <a:p>
            <a:r>
              <a:rPr lang="fr-FR" dirty="0"/>
              <a:t>Accompagnements :</a:t>
            </a:r>
          </a:p>
          <a:p>
            <a:r>
              <a:rPr lang="fr-FR" dirty="0"/>
              <a:t>Accompagnement Besoins Éducatifs Particuliers</a:t>
            </a:r>
          </a:p>
          <a:p>
            <a:r>
              <a:rPr lang="fr-FR" dirty="0"/>
              <a:t>Orientation : infos, conseils personnalisés, conférences</a:t>
            </a:r>
          </a:p>
          <a:p>
            <a:endParaRPr lang="fr-FR" dirty="0"/>
          </a:p>
          <a:p>
            <a:r>
              <a:rPr lang="fr-FR" dirty="0"/>
              <a:t>Représentations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Commissions d’appel : organisation, formation, compte-rendu =&gt; petit bilan chiffré, on compte sur votre présence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4FA45F-200F-4669-83D9-D724308E179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9232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Communication :</a:t>
            </a:r>
          </a:p>
          <a:p>
            <a:pPr marL="171450" indent="-171450">
              <a:buFontTx/>
              <a:buChar char="-"/>
            </a:pPr>
            <a:r>
              <a:rPr lang="fr-FR" dirty="0"/>
              <a:t>5 newsletters Apel ;</a:t>
            </a:r>
          </a:p>
          <a:p>
            <a:pPr marL="171450" indent="-171450">
              <a:buFontTx/>
              <a:buChar char="-"/>
            </a:pPr>
            <a:r>
              <a:rPr lang="fr-FR" dirty="0"/>
              <a:t>Section dédiée nouveau site web ;</a:t>
            </a:r>
          </a:p>
          <a:p>
            <a:pPr marL="171450" indent="-171450">
              <a:buFontTx/>
              <a:buChar char="-"/>
            </a:pPr>
            <a:r>
              <a:rPr lang="fr-FR" dirty="0"/>
              <a:t>Relai des événements Facebook ;</a:t>
            </a:r>
          </a:p>
          <a:p>
            <a:pPr marL="171450" indent="-171450">
              <a:buFontTx/>
              <a:buChar char="-"/>
            </a:pPr>
            <a:r>
              <a:rPr lang="fr-FR" dirty="0"/>
              <a:t>Création de modèles de documents administratifs et de communication...</a:t>
            </a:r>
          </a:p>
          <a:p>
            <a:endParaRPr lang="fr-FR" dirty="0"/>
          </a:p>
          <a:p>
            <a:r>
              <a:rPr lang="fr-FR" dirty="0"/>
              <a:t>Formation :</a:t>
            </a:r>
          </a:p>
          <a:p>
            <a:r>
              <a:rPr lang="fr-FR" dirty="0"/>
              <a:t>5 formations vie associative :</a:t>
            </a:r>
          </a:p>
          <a:p>
            <a:pPr lvl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dirty="0"/>
              <a:t>Formation membres bureaux : 04/02/2021</a:t>
            </a:r>
          </a:p>
          <a:p>
            <a:pPr lvl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dirty="0"/>
              <a:t>Formation des nouveaux présidents : 27/02/2021</a:t>
            </a:r>
          </a:p>
          <a:p>
            <a:pPr lvl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dirty="0"/>
              <a:t>Formation commission d’appel : 03/06/2021</a:t>
            </a:r>
          </a:p>
          <a:p>
            <a:pPr lvl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dirty="0"/>
              <a:t>Formation organisation AG : 08/06/2021</a:t>
            </a:r>
          </a:p>
          <a:p>
            <a:pPr lvl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dirty="0"/>
              <a:t>Formation parents correspondants : 14/06/2021</a:t>
            </a:r>
          </a:p>
          <a:p>
            <a:endParaRPr lang="fr-FR" dirty="0"/>
          </a:p>
          <a:p>
            <a:r>
              <a:rPr lang="fr-FR" dirty="0"/>
              <a:t>Subventions :</a:t>
            </a:r>
          </a:p>
          <a:p>
            <a:pPr marL="342900" lvl="0" indent="-342900">
              <a:lnSpc>
                <a:spcPct val="107000"/>
              </a:lnSpc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Information à propos des dossiers et des modalités de dépôt</a:t>
            </a:r>
          </a:p>
          <a:p>
            <a:pPr marL="342900" lvl="0" indent="-342900">
              <a:lnSpc>
                <a:spcPct val="107000"/>
              </a:lnSpc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Accompagnement sur le suivi des dossiers</a:t>
            </a:r>
          </a:p>
          <a:p>
            <a:pPr marL="342900" lvl="0" indent="-342900">
              <a:lnSpc>
                <a:spcPct val="107000"/>
              </a:lnSpc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Attribution des dossiers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Soirée (06/04/21)</a:t>
            </a:r>
          </a:p>
          <a:p>
            <a:endParaRPr lang="fr-FR" dirty="0"/>
          </a:p>
          <a:p>
            <a:r>
              <a:rPr lang="fr-FR" dirty="0"/>
              <a:t>Vie des Apel :</a:t>
            </a:r>
          </a:p>
          <a:p>
            <a:pPr marL="171450" indent="-171450">
              <a:buFontTx/>
              <a:buChar char="-"/>
            </a:pPr>
            <a:r>
              <a:rPr lang="fr-FR" dirty="0"/>
              <a:t>Réunions de bassin : 7 réunions, 1 par bassin</a:t>
            </a:r>
          </a:p>
          <a:p>
            <a:pPr marL="171450" indent="-171450">
              <a:buFontTx/>
              <a:buChar char="-"/>
            </a:pPr>
            <a:r>
              <a:rPr lang="fr-FR" dirty="0"/>
              <a:t>Commissions pastorale : concours de crèche, calendriers de l’Avent</a:t>
            </a:r>
          </a:p>
          <a:p>
            <a:pPr marL="171450" indent="-171450">
              <a:buFontTx/>
              <a:buChar char="-"/>
            </a:pPr>
            <a:r>
              <a:rPr lang="fr-FR" dirty="0"/>
              <a:t>Boîte à idées (actions, intervenants...)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4FA45F-200F-4669-83D9-D724308E179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821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Communication :</a:t>
            </a:r>
          </a:p>
          <a:p>
            <a:pPr marL="171450" indent="-171450">
              <a:buFontTx/>
              <a:buChar char="-"/>
            </a:pPr>
            <a:r>
              <a:rPr lang="fr-FR" dirty="0"/>
              <a:t>5 newsletters Apel ;</a:t>
            </a:r>
          </a:p>
          <a:p>
            <a:pPr marL="171450" indent="-171450">
              <a:buFontTx/>
              <a:buChar char="-"/>
            </a:pPr>
            <a:r>
              <a:rPr lang="fr-FR" dirty="0"/>
              <a:t>Section dédiée nouveau site web ;</a:t>
            </a:r>
          </a:p>
          <a:p>
            <a:pPr marL="171450" indent="-171450">
              <a:buFontTx/>
              <a:buChar char="-"/>
            </a:pPr>
            <a:r>
              <a:rPr lang="fr-FR" dirty="0"/>
              <a:t>Relai des événements Facebook ;</a:t>
            </a:r>
          </a:p>
          <a:p>
            <a:pPr marL="171450" indent="-171450">
              <a:buFontTx/>
              <a:buChar char="-"/>
            </a:pPr>
            <a:r>
              <a:rPr lang="fr-FR" dirty="0"/>
              <a:t>Création de modèles de documents administratifs et de communication...</a:t>
            </a:r>
          </a:p>
          <a:p>
            <a:endParaRPr lang="fr-FR" dirty="0"/>
          </a:p>
          <a:p>
            <a:r>
              <a:rPr lang="fr-FR" dirty="0"/>
              <a:t>Formation :</a:t>
            </a:r>
          </a:p>
          <a:p>
            <a:r>
              <a:rPr lang="fr-FR" dirty="0"/>
              <a:t>5 formations vie associative :</a:t>
            </a:r>
          </a:p>
          <a:p>
            <a:pPr lvl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dirty="0"/>
              <a:t>Formation membres bureaux : 04/02/2021</a:t>
            </a:r>
          </a:p>
          <a:p>
            <a:pPr lvl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dirty="0"/>
              <a:t>Formation des nouveaux présidents : 27/02/2021</a:t>
            </a:r>
          </a:p>
          <a:p>
            <a:pPr lvl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dirty="0"/>
              <a:t>Formation commission d’appel : 03/06/2021</a:t>
            </a:r>
          </a:p>
          <a:p>
            <a:pPr lvl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dirty="0"/>
              <a:t>Formation organisation AG : 08/06/2021</a:t>
            </a:r>
          </a:p>
          <a:p>
            <a:pPr lvl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dirty="0"/>
              <a:t>Formation parents correspondants : 14/06/2021</a:t>
            </a:r>
          </a:p>
          <a:p>
            <a:endParaRPr lang="fr-FR" dirty="0"/>
          </a:p>
          <a:p>
            <a:r>
              <a:rPr lang="fr-FR" dirty="0"/>
              <a:t>Subventions :</a:t>
            </a:r>
          </a:p>
          <a:p>
            <a:pPr marL="342900" lvl="0" indent="-342900">
              <a:lnSpc>
                <a:spcPct val="107000"/>
              </a:lnSpc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Information à propos des dossiers et des modalités de dépôt</a:t>
            </a:r>
          </a:p>
          <a:p>
            <a:pPr marL="342900" lvl="0" indent="-342900">
              <a:lnSpc>
                <a:spcPct val="107000"/>
              </a:lnSpc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Accompagnement sur le suivi des dossiers</a:t>
            </a:r>
          </a:p>
          <a:p>
            <a:pPr marL="342900" lvl="0" indent="-342900">
              <a:lnSpc>
                <a:spcPct val="107000"/>
              </a:lnSpc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Attribution des dossiers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Soirée (06/04/21)</a:t>
            </a:r>
          </a:p>
          <a:p>
            <a:endParaRPr lang="fr-FR" dirty="0"/>
          </a:p>
          <a:p>
            <a:r>
              <a:rPr lang="fr-FR" dirty="0"/>
              <a:t>Vie des Apel :</a:t>
            </a:r>
          </a:p>
          <a:p>
            <a:pPr marL="171450" indent="-171450">
              <a:buFontTx/>
              <a:buChar char="-"/>
            </a:pPr>
            <a:r>
              <a:rPr lang="fr-FR" dirty="0"/>
              <a:t>Réunions de bassin : 7 réunions, 1 par bassin</a:t>
            </a:r>
          </a:p>
          <a:p>
            <a:pPr marL="171450" indent="-171450">
              <a:buFontTx/>
              <a:buChar char="-"/>
            </a:pPr>
            <a:r>
              <a:rPr lang="fr-FR" dirty="0"/>
              <a:t>Commissions pastorale : concours de crèche, calendriers de l’Avent</a:t>
            </a:r>
          </a:p>
          <a:p>
            <a:pPr marL="171450" indent="-171450">
              <a:buFontTx/>
              <a:buChar char="-"/>
            </a:pPr>
            <a:r>
              <a:rPr lang="fr-FR" dirty="0"/>
              <a:t>Boîte à idées (actions, intervenants...)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4FA45F-200F-4669-83D9-D724308E179F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14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Communication :</a:t>
            </a:r>
          </a:p>
          <a:p>
            <a:pPr marL="171450" indent="-171450">
              <a:buFontTx/>
              <a:buChar char="-"/>
            </a:pPr>
            <a:r>
              <a:rPr lang="fr-FR" dirty="0"/>
              <a:t>5 newsletters Apel ;</a:t>
            </a:r>
          </a:p>
          <a:p>
            <a:pPr marL="171450" indent="-171450">
              <a:buFontTx/>
              <a:buChar char="-"/>
            </a:pPr>
            <a:r>
              <a:rPr lang="fr-FR" dirty="0"/>
              <a:t>Section dédiée nouveau site web ;</a:t>
            </a:r>
          </a:p>
          <a:p>
            <a:pPr marL="171450" indent="-171450">
              <a:buFontTx/>
              <a:buChar char="-"/>
            </a:pPr>
            <a:r>
              <a:rPr lang="fr-FR" dirty="0"/>
              <a:t>Relai des événements Facebook ;</a:t>
            </a:r>
          </a:p>
          <a:p>
            <a:pPr marL="171450" indent="-171450">
              <a:buFontTx/>
              <a:buChar char="-"/>
            </a:pPr>
            <a:r>
              <a:rPr lang="fr-FR" dirty="0"/>
              <a:t>Création de modèles de documents administratifs et de communication...</a:t>
            </a:r>
          </a:p>
          <a:p>
            <a:endParaRPr lang="fr-FR" dirty="0"/>
          </a:p>
          <a:p>
            <a:r>
              <a:rPr lang="fr-FR" dirty="0"/>
              <a:t>Formation :</a:t>
            </a:r>
          </a:p>
          <a:p>
            <a:r>
              <a:rPr lang="fr-FR" dirty="0"/>
              <a:t>5 formations vie associative :</a:t>
            </a:r>
          </a:p>
          <a:p>
            <a:pPr lvl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dirty="0"/>
              <a:t>Formation membres bureaux : 04/02/2021</a:t>
            </a:r>
          </a:p>
          <a:p>
            <a:pPr lvl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dirty="0"/>
              <a:t>Formation des nouveaux présidents : 27/02/2021</a:t>
            </a:r>
          </a:p>
          <a:p>
            <a:pPr lvl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dirty="0"/>
              <a:t>Formation commission d’appel : 03/06/2021</a:t>
            </a:r>
          </a:p>
          <a:p>
            <a:pPr lvl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dirty="0"/>
              <a:t>Formation organisation AG : 08/06/2021</a:t>
            </a:r>
          </a:p>
          <a:p>
            <a:pPr lvl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dirty="0"/>
              <a:t>Formation parents correspondants : 14/06/2021</a:t>
            </a:r>
          </a:p>
          <a:p>
            <a:endParaRPr lang="fr-FR" dirty="0"/>
          </a:p>
          <a:p>
            <a:r>
              <a:rPr lang="fr-FR" dirty="0"/>
              <a:t>Subventions :</a:t>
            </a:r>
          </a:p>
          <a:p>
            <a:pPr marL="342900" lvl="0" indent="-342900">
              <a:lnSpc>
                <a:spcPct val="107000"/>
              </a:lnSpc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Information à propos des dossiers et des modalités de dépôt</a:t>
            </a:r>
          </a:p>
          <a:p>
            <a:pPr marL="342900" lvl="0" indent="-342900">
              <a:lnSpc>
                <a:spcPct val="107000"/>
              </a:lnSpc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Accompagnement sur le suivi des dossiers</a:t>
            </a:r>
          </a:p>
          <a:p>
            <a:pPr marL="342900" lvl="0" indent="-342900">
              <a:lnSpc>
                <a:spcPct val="107000"/>
              </a:lnSpc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Attribution des dossiers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Soirée (06/04/21)</a:t>
            </a:r>
          </a:p>
          <a:p>
            <a:endParaRPr lang="fr-FR" dirty="0"/>
          </a:p>
          <a:p>
            <a:r>
              <a:rPr lang="fr-FR" dirty="0"/>
              <a:t>Vie des Apel :</a:t>
            </a:r>
          </a:p>
          <a:p>
            <a:pPr marL="171450" indent="-171450">
              <a:buFontTx/>
              <a:buChar char="-"/>
            </a:pPr>
            <a:r>
              <a:rPr lang="fr-FR" dirty="0"/>
              <a:t>Réunions de bassin : 7 réunions, 1 par bassin</a:t>
            </a:r>
          </a:p>
          <a:p>
            <a:pPr marL="171450" indent="-171450">
              <a:buFontTx/>
              <a:buChar char="-"/>
            </a:pPr>
            <a:r>
              <a:rPr lang="fr-FR" dirty="0"/>
              <a:t>Commissions pastorale : concours de crèche, calendriers de l’Avent</a:t>
            </a:r>
          </a:p>
          <a:p>
            <a:pPr marL="171450" indent="-171450">
              <a:buFontTx/>
              <a:buChar char="-"/>
            </a:pPr>
            <a:r>
              <a:rPr lang="fr-FR" dirty="0"/>
              <a:t>Boîte à idées (actions, intervenants...)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4FA45F-200F-4669-83D9-D724308E179F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224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fr-FR" sz="2600" b="1" dirty="0">
                <a:latin typeface="Montserrat" panose="00000500000000000000" pitchFamily="2" charset="0"/>
              </a:rPr>
              <a:t>Apel nationale et académique</a:t>
            </a:r>
          </a:p>
          <a:p>
            <a:pPr>
              <a:spcAft>
                <a:spcPts val="600"/>
              </a:spcAft>
            </a:pPr>
            <a:r>
              <a:rPr lang="fr-FR" sz="2600" b="1" dirty="0">
                <a:latin typeface="Montserrat" panose="00000500000000000000" pitchFamily="2" charset="0"/>
              </a:rPr>
              <a:t>Direction Diocésaine de l’Enseignement Catholique :</a:t>
            </a:r>
          </a:p>
          <a:p>
            <a:pPr lvl="1">
              <a:spcAft>
                <a:spcPts val="600"/>
              </a:spcAft>
            </a:pPr>
            <a:r>
              <a:rPr lang="fr-FR" sz="2300" dirty="0">
                <a:latin typeface="Montserrat" panose="00000500000000000000" pitchFamily="2" charset="0"/>
              </a:rPr>
              <a:t>. </a:t>
            </a:r>
            <a:r>
              <a:rPr lang="fr-FR" sz="2300" dirty="0" err="1">
                <a:latin typeface="Montserrat" panose="00000500000000000000" pitchFamily="2" charset="0"/>
              </a:rPr>
              <a:t>Codiec</a:t>
            </a:r>
            <a:r>
              <a:rPr lang="fr-FR" sz="2300" dirty="0">
                <a:latin typeface="Montserrat" panose="00000500000000000000" pitchFamily="2" charset="0"/>
              </a:rPr>
              <a:t>, éducation inclusive, forfaits communaux, pastorale, EDDU...</a:t>
            </a:r>
          </a:p>
          <a:p>
            <a:pPr lvl="1">
              <a:spcAft>
                <a:spcPts val="1200"/>
              </a:spcAft>
            </a:pPr>
            <a:r>
              <a:rPr lang="fr-FR" sz="2300" dirty="0">
                <a:latin typeface="Montserrat" panose="00000500000000000000" pitchFamily="2" charset="0"/>
              </a:rPr>
              <a:t>. </a:t>
            </a:r>
            <a:r>
              <a:rPr lang="fr-FR" sz="2300" dirty="0" err="1">
                <a:latin typeface="Montserrat" panose="00000500000000000000" pitchFamily="2" charset="0"/>
              </a:rPr>
              <a:t>Uniogec</a:t>
            </a:r>
            <a:r>
              <a:rPr lang="fr-FR" sz="2300" dirty="0">
                <a:latin typeface="Montserrat" panose="00000500000000000000" pitchFamily="2" charset="0"/>
              </a:rPr>
              <a:t>, </a:t>
            </a:r>
            <a:r>
              <a:rPr lang="fr-FR" sz="2300" dirty="0" err="1">
                <a:latin typeface="Montserrat" panose="00000500000000000000" pitchFamily="2" charset="0"/>
              </a:rPr>
              <a:t>Ugsel</a:t>
            </a:r>
            <a:r>
              <a:rPr lang="fr-FR" sz="2300" dirty="0">
                <a:latin typeface="Montserrat" panose="00000500000000000000" pitchFamily="2" charset="0"/>
              </a:rPr>
              <a:t>, </a:t>
            </a:r>
            <a:r>
              <a:rPr lang="fr-FR" sz="2300" dirty="0" err="1">
                <a:latin typeface="Montserrat" panose="00000500000000000000" pitchFamily="2" charset="0"/>
              </a:rPr>
              <a:t>Aldec</a:t>
            </a:r>
            <a:r>
              <a:rPr lang="fr-FR" sz="2300" dirty="0">
                <a:latin typeface="Montserrat" panose="00000500000000000000" pitchFamily="2" charset="0"/>
              </a:rPr>
              <a:t>, </a:t>
            </a:r>
            <a:r>
              <a:rPr lang="fr-FR" sz="2300" dirty="0" err="1">
                <a:latin typeface="Montserrat" panose="00000500000000000000" pitchFamily="2" charset="0"/>
              </a:rPr>
              <a:t>Adec</a:t>
            </a:r>
            <a:r>
              <a:rPr lang="fr-FR" sz="2300" dirty="0">
                <a:latin typeface="Montserrat" panose="00000500000000000000" pitchFamily="2" charset="0"/>
              </a:rPr>
              <a:t>...</a:t>
            </a:r>
          </a:p>
          <a:p>
            <a:pPr>
              <a:spcAft>
                <a:spcPts val="1200"/>
              </a:spcAft>
            </a:pPr>
            <a:r>
              <a:rPr lang="fr-FR" sz="2600" dirty="0">
                <a:latin typeface="Montserrat" panose="00000500000000000000" pitchFamily="2" charset="0"/>
              </a:rPr>
              <a:t>Autres représentations : </a:t>
            </a:r>
            <a:r>
              <a:rPr lang="fr-FR" sz="2600" b="1" dirty="0">
                <a:latin typeface="Montserrat" panose="00000500000000000000" pitchFamily="2" charset="0"/>
              </a:rPr>
              <a:t>inspection académique, MDPH, EPA, FERS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4FA45F-200F-4669-83D9-D724308E179F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7382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solidFill>
                  <a:srgbClr val="C90081"/>
                </a:solidFill>
              </a:rPr>
              <a:t>4 ans sans salarié (59 000 €/an)</a:t>
            </a:r>
          </a:p>
          <a:p>
            <a:pPr lvl="1"/>
            <a:r>
              <a:rPr lang="fr-FR" dirty="0">
                <a:solidFill>
                  <a:srgbClr val="C90081"/>
                </a:solidFill>
              </a:rPr>
              <a:t>Nouvelles technologies (Drive - numérique)</a:t>
            </a:r>
          </a:p>
          <a:p>
            <a:pPr lvl="1"/>
            <a:r>
              <a:rPr lang="fr-FR" dirty="0">
                <a:solidFill>
                  <a:srgbClr val="C90081"/>
                </a:solidFill>
              </a:rPr>
              <a:t>Externalisation de la comptabilité (600 €)</a:t>
            </a:r>
          </a:p>
          <a:p>
            <a:pPr lvl="1"/>
            <a:r>
              <a:rPr lang="fr-FR" dirty="0">
                <a:solidFill>
                  <a:srgbClr val="C90081"/>
                </a:solidFill>
              </a:rPr>
              <a:t>Transfert de tous les contrats matériels sur le département du Rhône </a:t>
            </a:r>
          </a:p>
          <a:p>
            <a:pPr lvl="1"/>
            <a:r>
              <a:rPr lang="fr-FR" dirty="0">
                <a:solidFill>
                  <a:srgbClr val="C90081"/>
                </a:solidFill>
              </a:rPr>
              <a:t>Transfert d’événements sur les départements pour être au plus près et plus directement au service des adhérents</a:t>
            </a:r>
          </a:p>
          <a:p>
            <a:r>
              <a:rPr lang="fr-FR" dirty="0">
                <a:solidFill>
                  <a:srgbClr val="C90081"/>
                </a:solidFill>
              </a:rPr>
              <a:t>Déménagement à Oullins (moins de loyer et moins de charges – 50 % - 7 à 8000 €)</a:t>
            </a:r>
          </a:p>
          <a:p>
            <a:endParaRPr lang="fr-FR" dirty="0">
              <a:solidFill>
                <a:srgbClr val="C90081"/>
              </a:solidFill>
            </a:endParaRPr>
          </a:p>
          <a:p>
            <a:r>
              <a:rPr lang="fr-FR" dirty="0">
                <a:solidFill>
                  <a:srgbClr val="C90081"/>
                </a:solidFill>
              </a:rPr>
              <a:t>2 années de Covid...</a:t>
            </a:r>
          </a:p>
          <a:p>
            <a:endParaRPr lang="fr-FR" dirty="0">
              <a:solidFill>
                <a:srgbClr val="C90081"/>
              </a:solidFill>
            </a:endParaRPr>
          </a:p>
          <a:p>
            <a:r>
              <a:rPr lang="fr-FR" dirty="0">
                <a:solidFill>
                  <a:srgbClr val="C90081"/>
                </a:solidFill>
              </a:rPr>
              <a:t>D’où moins de besoins financiers :</a:t>
            </a:r>
          </a:p>
          <a:p>
            <a:r>
              <a:rPr lang="fr-FR" dirty="0">
                <a:solidFill>
                  <a:srgbClr val="C90081"/>
                </a:solidFill>
              </a:rPr>
              <a:t>Subvention Covid 110 000 € en 2019-2020</a:t>
            </a:r>
          </a:p>
          <a:p>
            <a:r>
              <a:rPr lang="fr-FR" dirty="0">
                <a:solidFill>
                  <a:srgbClr val="C90081"/>
                </a:solidFill>
              </a:rPr>
              <a:t>Subvention aux départements 80 000 € en 2020-2021</a:t>
            </a:r>
          </a:p>
          <a:p>
            <a:r>
              <a:rPr lang="fr-FR" dirty="0">
                <a:solidFill>
                  <a:srgbClr val="C90081"/>
                </a:solidFill>
              </a:rPr>
              <a:t>Subvention prévue aux départements 97 000 € en 2021-2022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61A1A-ABA1-E943-A17B-4FCA8D9DE7D4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2702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4FA45F-200F-4669-83D9-D724308E179F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5176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497835-2384-44F8-9E8E-5CEF403865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83DCEF5-382C-49F1-BF62-5A0020B292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7336FA-706C-438B-BF5F-ABBE0025D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7F37-ADFB-460B-A914-EED8870611F6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49F60A-7B4A-404C-9E6E-ED3839CBD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B50DF4-B756-4716-8BEC-92A48EA0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15DDE-DAA3-41D3-BF68-17EC2E8C9A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7221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D9DB0D-3B9B-44C5-AD29-129F1BA48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0717EB-BEE3-4E54-8352-97C0A8865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26691F-A39A-48C1-8740-1339FD732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7F37-ADFB-460B-A914-EED8870611F6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4E7CCA-312B-4B28-88EA-4F924947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F49359-485E-4487-BD01-95CEF8681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15DDE-DAA3-41D3-BF68-17EC2E8C9A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7146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398B6A-7329-4C4B-AD94-EECC9C79B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B4A69F-A583-46B3-A717-D8DE1B8BE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959CEC-DACD-4412-8341-44358003D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7F37-ADFB-460B-A914-EED8870611F6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657B1A-45CD-4907-A123-25C850517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2202DE-36C1-4A57-BC21-72945C9C9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15DDE-DAA3-41D3-BF68-17EC2E8C9A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0447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45A1DE-21AE-427A-99A3-4D299B906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FB0103-0F8E-4795-AE5E-A33A04132C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52C2C3E-9A0E-4660-AB29-324180D9C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0257097-A8F7-4F93-87DF-42665B31A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7F37-ADFB-460B-A914-EED8870611F6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8CE511-1355-4AF8-B6B9-2CDD2A301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8924E40-2DB2-4D91-AB12-A321461A7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15DDE-DAA3-41D3-BF68-17EC2E8C9A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9005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9E1BD6-106D-477C-942E-F57FBF195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38FFD6-3CAD-4FDD-BBF3-D91D53459C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2586AC-D2B6-44A2-BDBA-68FB391D8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5C378C1-9B86-48A6-8090-CC5F1C0C5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166ECBB-4D99-4C96-9187-0BBBD832E4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F9DCEBD-7FEA-4F2F-A000-5A0A09BAC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7F37-ADFB-460B-A914-EED8870611F6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0846FAA-D8BF-41EE-9D80-E4A29AB02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98FE3A3-B411-49FF-A7D2-E51490C22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15DDE-DAA3-41D3-BF68-17EC2E8C9A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3443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62AFAB-4FA8-4FC4-B599-CB4F94EB2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E3E2B0D-350A-438B-A3F7-665DDBE84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7F37-ADFB-460B-A914-EED8870611F6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7546F5C-254D-4555-9016-AE34D7720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95D9C3-3EFD-4EA8-A740-461C68EA0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15DDE-DAA3-41D3-BF68-17EC2E8C9A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9002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3411161-A3F3-4B8D-ACD2-C8734BAE3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7F37-ADFB-460B-A914-EED8870611F6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D98BEE3-08C2-4604-BA47-54702672D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853D05-DA24-49D9-AEDA-26F55B4BE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15DDE-DAA3-41D3-BF68-17EC2E8C9A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278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97641-3F65-4A42-8F6A-67A7370A5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D19410-2055-47A5-9864-5F05EEA96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AEB22AC-96A9-4002-84FE-E9B17C7296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530658D-ACC9-4B62-B994-E709C1F17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7F37-ADFB-460B-A914-EED8870611F6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216E834-049C-493B-B04F-C946F606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5E40335-0608-444B-B510-80F72F05B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15DDE-DAA3-41D3-BF68-17EC2E8C9A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475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28F3AC-44E4-4BAE-8AEE-EDDAD9F55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5F97348-BB52-4196-B9F9-D2C40DAAD9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4B276B-02ED-44FB-A3B4-CE22C3786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AA353F-BA7A-475F-B26A-275561524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7F37-ADFB-460B-A914-EED8870611F6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718444A-DCB1-497F-B1A7-E918021DE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B15081-ED94-455F-A5E4-A43FF126E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15DDE-DAA3-41D3-BF68-17EC2E8C9A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815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F1B080-6577-4E62-A4F4-6056765B1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A91ACC1-6A08-44DD-A901-3F39F4EC65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D1CD54-C357-48C3-BF34-76158C248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7F37-ADFB-460B-A914-EED8870611F6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D4A087-446E-4C12-8C07-9611919D1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A545F5-6499-4B7A-8F4A-F37C443DB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15DDE-DAA3-41D3-BF68-17EC2E8C9A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8887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9C71F5F-6CFE-4E07-9FEE-64603745B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1BD042F-A46D-4359-A86F-026C11E933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95B438-04F9-4F05-80B2-D98CD3CB3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F7F37-ADFB-460B-A914-EED8870611F6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F1B2CD-C7E4-4916-AA41-105FD003B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C032AE-F910-47A9-AA66-4C8D23BB5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15DDE-DAA3-41D3-BF68-17EC2E8C9A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668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C3491F3-DF28-4DA8-8015-A8D63E8BD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DDE56A3-27C5-43B5-BF76-43A915D26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99E243-A233-4524-ADE8-360CDAE00A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F7F37-ADFB-460B-A914-EED8870611F6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056376-38DE-4FE3-8E5B-7120A1286A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C0D7D-BE8E-4A15-B6DF-0F084ABE81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15DDE-DAA3-41D3-BF68-17EC2E8C9A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040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17.jpg"/><Relationship Id="rId12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gif"/><Relationship Id="rId5" Type="http://schemas.openxmlformats.org/officeDocument/2006/relationships/image" Target="../media/image15.pn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3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Relationship Id="rId9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personne, herbe, extérieur&#10;&#10;Description générée automatiquement">
            <a:extLst>
              <a:ext uri="{FF2B5EF4-FFF2-40B4-BE49-F238E27FC236}">
                <a16:creationId xmlns:a16="http://schemas.microsoft.com/office/drawing/2014/main" id="{7CE6F629-F779-47F7-94D9-9E2B353714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9"/>
          <a:stretch/>
        </p:blipFill>
        <p:spPr>
          <a:xfrm>
            <a:off x="6857615" y="0"/>
            <a:ext cx="6689729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6158406-21C3-46BC-AD26-57842A12EAF5}"/>
              </a:ext>
            </a:extLst>
          </p:cNvPr>
          <p:cNvSpPr/>
          <p:nvPr/>
        </p:nvSpPr>
        <p:spPr>
          <a:xfrm>
            <a:off x="-903" y="0"/>
            <a:ext cx="7014443" cy="6858000"/>
          </a:xfrm>
          <a:prstGeom prst="rect">
            <a:avLst/>
          </a:prstGeom>
          <a:solidFill>
            <a:srgbClr val="D00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B9C3A0E-E985-4B7D-952F-B68DE44953F8}"/>
              </a:ext>
            </a:extLst>
          </p:cNvPr>
          <p:cNvSpPr txBox="1">
            <a:spLocks/>
          </p:cNvSpPr>
          <p:nvPr/>
        </p:nvSpPr>
        <p:spPr>
          <a:xfrm>
            <a:off x="297753" y="779168"/>
            <a:ext cx="6226536" cy="8208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>
                <a:solidFill>
                  <a:schemeClr val="bg1"/>
                </a:solidFill>
                <a:latin typeface="Avenir Next LT Pro Demi" panose="020B0604020202020204" pitchFamily="34" charset="0"/>
              </a:rPr>
              <a:t>ASSEMBLEE GENERALE</a:t>
            </a:r>
            <a:endParaRPr lang="fr-FR" sz="3600" dirty="0">
              <a:solidFill>
                <a:schemeClr val="bg1"/>
              </a:solidFill>
              <a:latin typeface="Avenir Next LT Pro Demi" panose="020B060402020202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88E6963A-3B39-4958-A53E-4BAE8180320E}"/>
              </a:ext>
            </a:extLst>
          </p:cNvPr>
          <p:cNvSpPr txBox="1">
            <a:spLocks/>
          </p:cNvSpPr>
          <p:nvPr/>
        </p:nvSpPr>
        <p:spPr>
          <a:xfrm>
            <a:off x="367211" y="4931455"/>
            <a:ext cx="5823751" cy="704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DATE 2024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E4B166FA-37A4-475B-AD81-5D245CD95A4F}"/>
              </a:ext>
            </a:extLst>
          </p:cNvPr>
          <p:cNvCxnSpPr/>
          <p:nvPr/>
        </p:nvCxnSpPr>
        <p:spPr>
          <a:xfrm>
            <a:off x="2020609" y="4491622"/>
            <a:ext cx="251695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Image 3" descr="Une image contenant texte, fleur, Police, Graphique&#10;&#10;Description générée automatiquement">
            <a:extLst>
              <a:ext uri="{FF2B5EF4-FFF2-40B4-BE49-F238E27FC236}">
                <a16:creationId xmlns:a16="http://schemas.microsoft.com/office/drawing/2014/main" id="{4F081EB7-3901-9E93-C8C3-B196E9A25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687" y="1926545"/>
            <a:ext cx="2429261" cy="194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52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590D562-08BF-4609-8A22-548C90FA0A28}"/>
              </a:ext>
            </a:extLst>
          </p:cNvPr>
          <p:cNvCxnSpPr>
            <a:cxnSpLocks/>
          </p:cNvCxnSpPr>
          <p:nvPr/>
        </p:nvCxnSpPr>
        <p:spPr>
          <a:xfrm>
            <a:off x="4799690" y="968188"/>
            <a:ext cx="0" cy="47154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6158406-21C3-46BC-AD26-57842A12EAF5}"/>
              </a:ext>
            </a:extLst>
          </p:cNvPr>
          <p:cNvSpPr/>
          <p:nvPr/>
        </p:nvSpPr>
        <p:spPr>
          <a:xfrm>
            <a:off x="0" y="0"/>
            <a:ext cx="3684494" cy="6936509"/>
          </a:xfrm>
          <a:prstGeom prst="rect">
            <a:avLst/>
          </a:prstGeom>
          <a:solidFill>
            <a:srgbClr val="D00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315139" y="658607"/>
            <a:ext cx="3054215" cy="598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>
              <a:solidFill>
                <a:schemeClr val="bg1"/>
              </a:solidFill>
              <a:latin typeface="Avenir Next LT Pro Demi" panose="020B060402020202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B9C3A0E-E985-4B7D-952F-B68DE44953F8}"/>
              </a:ext>
            </a:extLst>
          </p:cNvPr>
          <p:cNvSpPr txBox="1">
            <a:spLocks/>
          </p:cNvSpPr>
          <p:nvPr/>
        </p:nvSpPr>
        <p:spPr>
          <a:xfrm>
            <a:off x="242881" y="3238844"/>
            <a:ext cx="3100626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600" dirty="0">
                <a:solidFill>
                  <a:schemeClr val="bg1"/>
                </a:solidFill>
                <a:latin typeface="Avenir Next LT Pro Demi" panose="020B0604020202020204" pitchFamily="34" charset="0"/>
              </a:rPr>
              <a:t>BIENVENUE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EEC48A65-52E3-4956-B1AE-26961BAC588D}"/>
              </a:ext>
            </a:extLst>
          </p:cNvPr>
          <p:cNvSpPr/>
          <p:nvPr/>
        </p:nvSpPr>
        <p:spPr>
          <a:xfrm>
            <a:off x="4606949" y="729041"/>
            <a:ext cx="385482" cy="385482"/>
          </a:xfrm>
          <a:prstGeom prst="ellipse">
            <a:avLst/>
          </a:prstGeom>
          <a:solidFill>
            <a:srgbClr val="D00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3D7D994-BBD0-4528-876C-81EC3D8DEE49}"/>
              </a:ext>
            </a:extLst>
          </p:cNvPr>
          <p:cNvSpPr/>
          <p:nvPr/>
        </p:nvSpPr>
        <p:spPr>
          <a:xfrm>
            <a:off x="4606949" y="1576860"/>
            <a:ext cx="385482" cy="385482"/>
          </a:xfrm>
          <a:prstGeom prst="ellipse">
            <a:avLst/>
          </a:prstGeom>
          <a:solidFill>
            <a:srgbClr val="D00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9630ADEF-8771-4BD6-ACB2-E3876153237A}"/>
              </a:ext>
            </a:extLst>
          </p:cNvPr>
          <p:cNvSpPr txBox="1">
            <a:spLocks/>
          </p:cNvSpPr>
          <p:nvPr/>
        </p:nvSpPr>
        <p:spPr>
          <a:xfrm>
            <a:off x="5185169" y="1735157"/>
            <a:ext cx="5921187" cy="13264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200" b="1" dirty="0">
                <a:latin typeface="Avenir Next LT Pro" panose="020B0504020202020204" pitchFamily="34" charset="0"/>
              </a:rPr>
              <a:t>Partie statutaire 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1600" b="1" dirty="0">
                <a:latin typeface="Avenir Next LT Pro" panose="020B0504020202020204" pitchFamily="34" charset="0"/>
              </a:rPr>
              <a:t>Rapport Moral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1600" b="1" dirty="0">
                <a:latin typeface="Avenir Next LT Pro" panose="020B0504020202020204" pitchFamily="34" charset="0"/>
              </a:rPr>
              <a:t>Bilan financier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1600" b="1" dirty="0">
                <a:latin typeface="Avenir Next LT Pro" panose="020B0504020202020204" pitchFamily="34" charset="0"/>
              </a:rPr>
              <a:t>Rapport d’orientation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1600" b="1" dirty="0">
                <a:latin typeface="Avenir Next LT Pro" panose="020B0504020202020204" pitchFamily="34" charset="0"/>
              </a:rPr>
              <a:t>Budget prévisionnel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r-FR" sz="1600" b="1" dirty="0">
              <a:latin typeface="Avenir Next LT Pro" panose="020B0504020202020204" pitchFamily="34" charset="0"/>
            </a:endParaRPr>
          </a:p>
          <a:p>
            <a:endParaRPr lang="fr-FR" sz="600" dirty="0">
              <a:latin typeface="Avenir Next LT Pro" panose="020B050402020202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09B0204-FE18-4DE7-90C7-EF095FA45C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946" y="5773271"/>
            <a:ext cx="1534116" cy="1084728"/>
          </a:xfrm>
          <a:prstGeom prst="rect">
            <a:avLst/>
          </a:prstGeo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C7DB4F32-C268-A0B2-7D18-6D7F3D013F85}"/>
              </a:ext>
            </a:extLst>
          </p:cNvPr>
          <p:cNvSpPr txBox="1">
            <a:spLocks/>
          </p:cNvSpPr>
          <p:nvPr/>
        </p:nvSpPr>
        <p:spPr>
          <a:xfrm>
            <a:off x="5185170" y="733226"/>
            <a:ext cx="5921187" cy="410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200" b="1" dirty="0">
                <a:latin typeface="Avenir Next LT Pro" panose="020B0504020202020204" pitchFamily="34" charset="0"/>
              </a:rPr>
              <a:t>Mot d’accueil</a:t>
            </a:r>
          </a:p>
          <a:p>
            <a:endParaRPr lang="fr-FR" sz="600" dirty="0">
              <a:latin typeface="Avenir Next LT Pro" panose="020B050402020202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DDC6F270-682B-E3EF-8CD7-FC43FB433EEB}"/>
              </a:ext>
            </a:extLst>
          </p:cNvPr>
          <p:cNvSpPr/>
          <p:nvPr/>
        </p:nvSpPr>
        <p:spPr>
          <a:xfrm>
            <a:off x="4606949" y="3463128"/>
            <a:ext cx="385482" cy="385482"/>
          </a:xfrm>
          <a:prstGeom prst="ellipse">
            <a:avLst/>
          </a:prstGeom>
          <a:solidFill>
            <a:srgbClr val="D00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E0470680-7618-A0C3-64E2-20462F05BF04}"/>
              </a:ext>
            </a:extLst>
          </p:cNvPr>
          <p:cNvSpPr txBox="1">
            <a:spLocks/>
          </p:cNvSpPr>
          <p:nvPr/>
        </p:nvSpPr>
        <p:spPr>
          <a:xfrm>
            <a:off x="5185168" y="3472093"/>
            <a:ext cx="5921187" cy="410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200" b="1" dirty="0">
                <a:latin typeface="Avenir Next LT Pro" panose="020B0504020202020204" pitchFamily="34" charset="0"/>
              </a:rPr>
              <a:t>Appel à candidature et renouvellement</a:t>
            </a:r>
          </a:p>
          <a:p>
            <a:endParaRPr lang="fr-FR" sz="600" dirty="0">
              <a:latin typeface="Avenir Next LT Pro" panose="020B0504020202020204" pitchFamily="34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143DEDA-872B-E65E-479E-E31E24BF33F1}"/>
              </a:ext>
            </a:extLst>
          </p:cNvPr>
          <p:cNvSpPr/>
          <p:nvPr/>
        </p:nvSpPr>
        <p:spPr>
          <a:xfrm>
            <a:off x="4606949" y="4861624"/>
            <a:ext cx="385482" cy="385482"/>
          </a:xfrm>
          <a:prstGeom prst="ellipse">
            <a:avLst/>
          </a:prstGeom>
          <a:solidFill>
            <a:srgbClr val="D00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541F68DF-EBDB-6D18-0569-413B8A6D616A}"/>
              </a:ext>
            </a:extLst>
          </p:cNvPr>
          <p:cNvSpPr txBox="1">
            <a:spLocks/>
          </p:cNvSpPr>
          <p:nvPr/>
        </p:nvSpPr>
        <p:spPr>
          <a:xfrm>
            <a:off x="5185167" y="4888519"/>
            <a:ext cx="5921187" cy="410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200" b="1" dirty="0">
                <a:latin typeface="Avenir Next LT Pro" panose="020B0504020202020204" pitchFamily="34" charset="0"/>
              </a:rPr>
              <a:t>Vote et élection </a:t>
            </a:r>
          </a:p>
          <a:p>
            <a:endParaRPr lang="fr-FR" sz="600" dirty="0">
              <a:latin typeface="Avenir Next LT Pro" panose="020B0504020202020204" pitchFamily="34" charset="0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218EB814-A3C8-2B8D-AD4D-A6019EE4ED5B}"/>
              </a:ext>
            </a:extLst>
          </p:cNvPr>
          <p:cNvSpPr/>
          <p:nvPr/>
        </p:nvSpPr>
        <p:spPr>
          <a:xfrm>
            <a:off x="4606949" y="5663965"/>
            <a:ext cx="385482" cy="385482"/>
          </a:xfrm>
          <a:prstGeom prst="ellipse">
            <a:avLst/>
          </a:prstGeom>
          <a:solidFill>
            <a:srgbClr val="D00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D78BB3E-CCA2-F0D7-0E15-DE59A5C28976}"/>
              </a:ext>
            </a:extLst>
          </p:cNvPr>
          <p:cNvSpPr/>
          <p:nvPr/>
        </p:nvSpPr>
        <p:spPr>
          <a:xfrm>
            <a:off x="4606039" y="4152771"/>
            <a:ext cx="385482" cy="385482"/>
          </a:xfrm>
          <a:prstGeom prst="ellipse">
            <a:avLst/>
          </a:prstGeom>
          <a:solidFill>
            <a:srgbClr val="D00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B50B063-C042-654B-49E1-C61439BA2442}"/>
              </a:ext>
            </a:extLst>
          </p:cNvPr>
          <p:cNvSpPr txBox="1">
            <a:spLocks/>
          </p:cNvSpPr>
          <p:nvPr/>
        </p:nvSpPr>
        <p:spPr>
          <a:xfrm>
            <a:off x="5184257" y="4152771"/>
            <a:ext cx="5921187" cy="410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200" b="1" dirty="0">
                <a:latin typeface="Avenir Next LT Pro" panose="020B0504020202020204" pitchFamily="34" charset="0"/>
              </a:rPr>
              <a:t>Questions/Réponses</a:t>
            </a:r>
          </a:p>
          <a:p>
            <a:endParaRPr lang="fr-FR" sz="600" dirty="0">
              <a:latin typeface="Avenir Next LT Pro" panose="020B0504020202020204" pitchFamily="34" charset="0"/>
            </a:endParaRP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56037F83-F0D7-FB4F-EF5B-112C7ECB144D}"/>
              </a:ext>
            </a:extLst>
          </p:cNvPr>
          <p:cNvSpPr txBox="1">
            <a:spLocks/>
          </p:cNvSpPr>
          <p:nvPr/>
        </p:nvSpPr>
        <p:spPr>
          <a:xfrm>
            <a:off x="5184256" y="5714633"/>
            <a:ext cx="5921187" cy="410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200" b="1" dirty="0">
                <a:latin typeface="Avenir Next LT Pro" panose="020B0504020202020204" pitchFamily="34" charset="0"/>
              </a:rPr>
              <a:t>Apéritif</a:t>
            </a:r>
          </a:p>
          <a:p>
            <a:endParaRPr lang="fr-FR" sz="600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877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158406-21C3-46BC-AD26-57842A12EAF5}"/>
              </a:ext>
            </a:extLst>
          </p:cNvPr>
          <p:cNvSpPr/>
          <p:nvPr/>
        </p:nvSpPr>
        <p:spPr>
          <a:xfrm>
            <a:off x="0" y="0"/>
            <a:ext cx="12260062" cy="6858000"/>
          </a:xfrm>
          <a:prstGeom prst="rect">
            <a:avLst/>
          </a:prstGeom>
          <a:solidFill>
            <a:srgbClr val="765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3999570" y="2655925"/>
            <a:ext cx="4365730" cy="1546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400" dirty="0">
                <a:solidFill>
                  <a:schemeClr val="bg1"/>
                </a:solidFill>
                <a:latin typeface="Avenir Next LT Pro Demi" panose="020B0604020202020204" pitchFamily="34" charset="0"/>
              </a:rPr>
              <a:t>LE MOUVEMENT DES APEL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53610E6D-CE48-4826-874D-0081CA13464D}"/>
              </a:ext>
            </a:extLst>
          </p:cNvPr>
          <p:cNvSpPr/>
          <p:nvPr/>
        </p:nvSpPr>
        <p:spPr>
          <a:xfrm>
            <a:off x="8457660" y="2552002"/>
            <a:ext cx="435006" cy="435006"/>
          </a:xfrm>
          <a:prstGeom prst="ellipse">
            <a:avLst/>
          </a:prstGeom>
          <a:solidFill>
            <a:srgbClr val="765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EADCFB7-B0A8-421C-937E-74CA88093048}"/>
              </a:ext>
            </a:extLst>
          </p:cNvPr>
          <p:cNvGrpSpPr/>
          <p:nvPr/>
        </p:nvGrpSpPr>
        <p:grpSpPr>
          <a:xfrm>
            <a:off x="3659015" y="2309570"/>
            <a:ext cx="1146305" cy="1119430"/>
            <a:chOff x="3366468" y="2309570"/>
            <a:chExt cx="1146305" cy="1119430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20BB3AC7-D9A8-49C0-A628-FD7BC6AB6D19}"/>
                </a:ext>
              </a:extLst>
            </p:cNvPr>
            <p:cNvCxnSpPr>
              <a:cxnSpLocks/>
            </p:cNvCxnSpPr>
            <p:nvPr/>
          </p:nvCxnSpPr>
          <p:spPr>
            <a:xfrm>
              <a:off x="3381556" y="2309570"/>
              <a:ext cx="0" cy="111943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1DAA12F2-EE82-4A7B-8E59-D8FB4B0800EA}"/>
                </a:ext>
              </a:extLst>
            </p:cNvPr>
            <p:cNvCxnSpPr>
              <a:cxnSpLocks/>
            </p:cNvCxnSpPr>
            <p:nvPr/>
          </p:nvCxnSpPr>
          <p:spPr>
            <a:xfrm>
              <a:off x="3366468" y="2309570"/>
              <a:ext cx="114630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9134270-A70B-4F43-AB8E-FCE6078B618F}"/>
              </a:ext>
            </a:extLst>
          </p:cNvPr>
          <p:cNvGrpSpPr/>
          <p:nvPr/>
        </p:nvGrpSpPr>
        <p:grpSpPr>
          <a:xfrm>
            <a:off x="7557532" y="3428999"/>
            <a:ext cx="1131217" cy="1133476"/>
            <a:chOff x="7264985" y="3428999"/>
            <a:chExt cx="1131217" cy="1133476"/>
          </a:xfrm>
        </p:grpSpPr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7033AA2E-05E6-4B37-8F86-1B1C0A0F18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96202" y="3428999"/>
              <a:ext cx="0" cy="1133476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80AA807C-53B5-4BBD-A57B-09CDF0AED52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264985" y="4548429"/>
              <a:ext cx="113121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52692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790476" y="385759"/>
            <a:ext cx="8382449" cy="684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fr-FR" sz="3000" dirty="0">
                <a:latin typeface="Avenir Next LT Pro Demi" panose="020B0604020202020204" pitchFamily="34" charset="0"/>
              </a:rPr>
              <a:t>L’APEL </a:t>
            </a:r>
            <a:r>
              <a:rPr lang="fr-FR" sz="3000" dirty="0">
                <a:solidFill>
                  <a:srgbClr val="765C96"/>
                </a:solidFill>
                <a:latin typeface="Avenir Next LT Pro Demi" panose="020B0604020202020204" pitchFamily="34" charset="0"/>
              </a:rPr>
              <a:t>NATIONALE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F2B0394-EC90-404C-B248-B4AC31455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079" y="5722140"/>
            <a:ext cx="1513505" cy="95387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9A6A283-B91E-4037-AD22-46AE504353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946" y="5773271"/>
            <a:ext cx="1534116" cy="108472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E5957FD-5F4A-497D-81B9-87993DD2E7E0}"/>
              </a:ext>
            </a:extLst>
          </p:cNvPr>
          <p:cNvSpPr txBox="1"/>
          <p:nvPr/>
        </p:nvSpPr>
        <p:spPr>
          <a:xfrm>
            <a:off x="790475" y="1446540"/>
            <a:ext cx="4507665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2200" b="1" dirty="0">
                <a:solidFill>
                  <a:srgbClr val="765C96"/>
                </a:solidFill>
                <a:latin typeface="Avenir Next LT Pro" panose="020B0504020202020204" pitchFamily="34" charset="0"/>
              </a:rPr>
              <a:t>L’Apel Nationale</a:t>
            </a:r>
            <a:r>
              <a:rPr lang="fr-FR" sz="2200" dirty="0">
                <a:solidFill>
                  <a:srgbClr val="765C96"/>
                </a:solidFill>
                <a:latin typeface="Avenir Next LT Pro" panose="020B0504020202020204" pitchFamily="34" charset="0"/>
              </a:rPr>
              <a:t> </a:t>
            </a:r>
            <a:r>
              <a:rPr lang="fr-FR" sz="2200" dirty="0">
                <a:latin typeface="Avenir Next LT Pro" panose="020B0504020202020204" pitchFamily="34" charset="0"/>
              </a:rPr>
              <a:t>fédère toutes les Apel de France.</a:t>
            </a:r>
          </a:p>
          <a:p>
            <a:pPr>
              <a:spcAft>
                <a:spcPts val="600"/>
              </a:spcAft>
            </a:pPr>
            <a:r>
              <a:rPr lang="fr-FR" sz="2200" dirty="0">
                <a:latin typeface="Avenir Next LT Pro" panose="020B0504020202020204" pitchFamily="34" charset="0"/>
              </a:rPr>
              <a:t>Représente les parents d’élèves auprès des </a:t>
            </a:r>
            <a:r>
              <a:rPr lang="fr-FR" sz="2200" b="1" dirty="0">
                <a:latin typeface="Avenir Next LT Pro" panose="020B0504020202020204" pitchFamily="34" charset="0"/>
              </a:rPr>
              <a:t>pouvoirs publics</a:t>
            </a:r>
            <a:r>
              <a:rPr lang="fr-FR" sz="2200" dirty="0">
                <a:latin typeface="Avenir Next LT Pro" panose="020B0504020202020204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fr-FR" sz="2200" b="1" dirty="0">
                <a:latin typeface="Avenir Next LT Pro" panose="020B0504020202020204" pitchFamily="34" charset="0"/>
              </a:rPr>
              <a:t>Défend le libre choix </a:t>
            </a:r>
            <a:r>
              <a:rPr lang="fr-FR" sz="2200" dirty="0">
                <a:latin typeface="Avenir Next LT Pro" panose="020B0504020202020204" pitchFamily="34" charset="0"/>
              </a:rPr>
              <a:t>de l’école.</a:t>
            </a:r>
          </a:p>
          <a:p>
            <a:pPr>
              <a:spcAft>
                <a:spcPts val="600"/>
              </a:spcAft>
            </a:pPr>
            <a:r>
              <a:rPr lang="fr-FR" sz="2200" dirty="0">
                <a:latin typeface="Avenir Next LT Pro" panose="020B0504020202020204" pitchFamily="34" charset="0"/>
              </a:rPr>
              <a:t>Participe au débat éducatif.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3376E79-CB86-4D04-BD43-4B4271FE3B30}"/>
              </a:ext>
            </a:extLst>
          </p:cNvPr>
          <p:cNvSpPr/>
          <p:nvPr/>
        </p:nvSpPr>
        <p:spPr>
          <a:xfrm>
            <a:off x="614853" y="417952"/>
            <a:ext cx="79993" cy="652732"/>
          </a:xfrm>
          <a:prstGeom prst="rect">
            <a:avLst/>
          </a:prstGeom>
          <a:solidFill>
            <a:srgbClr val="765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D00380"/>
              </a:solidFill>
            </a:endParaRPr>
          </a:p>
        </p:txBody>
      </p:sp>
      <p:pic>
        <p:nvPicPr>
          <p:cNvPr id="10" name="Image 9" descr="Une image contenant horloge, signe, dessin&#10;&#10;Description générée automatiquement">
            <a:extLst>
              <a:ext uri="{FF2B5EF4-FFF2-40B4-BE49-F238E27FC236}">
                <a16:creationId xmlns:a16="http://schemas.microsoft.com/office/drawing/2014/main" id="{F012EF70-930A-4ADD-82A1-FBBADCDA29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38" y="1070684"/>
            <a:ext cx="2355415" cy="1553102"/>
          </a:xfrm>
          <a:prstGeom prst="rect">
            <a:avLst/>
          </a:prstGeom>
        </p:spPr>
      </p:pic>
      <p:pic>
        <p:nvPicPr>
          <p:cNvPr id="11" name="Image 10" descr="Une image contenant dessin, signe, horloge&#10;&#10;Description générée automatiquement">
            <a:extLst>
              <a:ext uri="{FF2B5EF4-FFF2-40B4-BE49-F238E27FC236}">
                <a16:creationId xmlns:a16="http://schemas.microsoft.com/office/drawing/2014/main" id="{F953041E-7ACE-4606-ACD0-23F1E46E65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4655" y="4480243"/>
            <a:ext cx="2355416" cy="1553102"/>
          </a:xfrm>
          <a:prstGeom prst="rect">
            <a:avLst/>
          </a:prstGeom>
        </p:spPr>
      </p:pic>
      <p:pic>
        <p:nvPicPr>
          <p:cNvPr id="12" name="Image 11" descr="Une image contenant lit, pose&#10;&#10;Description générée automatiquement">
            <a:extLst>
              <a:ext uri="{FF2B5EF4-FFF2-40B4-BE49-F238E27FC236}">
                <a16:creationId xmlns:a16="http://schemas.microsoft.com/office/drawing/2014/main" id="{18351452-3847-41CC-A2C8-F4727EA9B5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2938" y="2709380"/>
            <a:ext cx="2363008" cy="3323965"/>
          </a:xfrm>
          <a:prstGeom prst="rect">
            <a:avLst/>
          </a:prstGeom>
        </p:spPr>
      </p:pic>
      <p:pic>
        <p:nvPicPr>
          <p:cNvPr id="15" name="Image 14" descr="Une image contenant personne, intérieur, jeune, garçon&#10;&#10;Description générée automatiquement">
            <a:extLst>
              <a:ext uri="{FF2B5EF4-FFF2-40B4-BE49-F238E27FC236}">
                <a16:creationId xmlns:a16="http://schemas.microsoft.com/office/drawing/2014/main" id="{FF92F549-17D0-4983-9D5C-3AB59CB665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4655" y="1087914"/>
            <a:ext cx="2329501" cy="332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26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790476" y="385759"/>
            <a:ext cx="10089960" cy="684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fr-FR" sz="3000" dirty="0">
                <a:latin typeface="Avenir Next LT Pro Demi" panose="020B0604020202020204" pitchFamily="34" charset="0"/>
              </a:rPr>
              <a:t>L’APEL </a:t>
            </a:r>
            <a:r>
              <a:rPr lang="fr-FR" sz="3000" dirty="0">
                <a:solidFill>
                  <a:srgbClr val="765C96"/>
                </a:solidFill>
                <a:latin typeface="Avenir Next LT Pro Demi" panose="020B0604020202020204" pitchFamily="34" charset="0"/>
              </a:rPr>
              <a:t>DU RHONE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F2B0394-EC90-404C-B248-B4AC31455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079" y="5722140"/>
            <a:ext cx="1513505" cy="95387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9A6A283-B91E-4037-AD22-46AE504353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946" y="5773271"/>
            <a:ext cx="1534116" cy="108472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3376E79-CB86-4D04-BD43-4B4271FE3B30}"/>
              </a:ext>
            </a:extLst>
          </p:cNvPr>
          <p:cNvSpPr/>
          <p:nvPr/>
        </p:nvSpPr>
        <p:spPr>
          <a:xfrm>
            <a:off x="614853" y="417952"/>
            <a:ext cx="79993" cy="652732"/>
          </a:xfrm>
          <a:prstGeom prst="rect">
            <a:avLst/>
          </a:prstGeom>
          <a:solidFill>
            <a:srgbClr val="765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D00380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FF8D3AE-6803-4FD9-87D3-2AB06239229D}"/>
              </a:ext>
            </a:extLst>
          </p:cNvPr>
          <p:cNvGrpSpPr/>
          <p:nvPr/>
        </p:nvGrpSpPr>
        <p:grpSpPr>
          <a:xfrm>
            <a:off x="436512" y="3972946"/>
            <a:ext cx="2765535" cy="2347626"/>
            <a:chOff x="439571" y="4273120"/>
            <a:chExt cx="2765535" cy="2347626"/>
          </a:xfrm>
        </p:grpSpPr>
        <p:sp>
          <p:nvSpPr>
            <p:cNvPr id="28" name="Google Shape;256;p37">
              <a:extLst>
                <a:ext uri="{FF2B5EF4-FFF2-40B4-BE49-F238E27FC236}">
                  <a16:creationId xmlns:a16="http://schemas.microsoft.com/office/drawing/2014/main" id="{6A9DF30F-6E54-4CA3-8964-B5473046870E}"/>
                </a:ext>
              </a:extLst>
            </p:cNvPr>
            <p:cNvSpPr txBox="1">
              <a:spLocks/>
            </p:cNvSpPr>
            <p:nvPr/>
          </p:nvSpPr>
          <p:spPr>
            <a:xfrm>
              <a:off x="449893" y="4273120"/>
              <a:ext cx="2755213" cy="817954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1200"/>
                </a:spcBef>
                <a:spcAft>
                  <a:spcPts val="1200"/>
                </a:spcAft>
                <a:buFont typeface="Arial" panose="020B0604020202020204" pitchFamily="34" charset="0"/>
                <a:buNone/>
              </a:pPr>
              <a:r>
                <a:rPr lang="fr-FR" sz="2000" b="1" dirty="0">
                  <a:solidFill>
                    <a:srgbClr val="765C96"/>
                  </a:solidFill>
                  <a:latin typeface="Avenir Next LT Pro" panose="020B0504020202020204" pitchFamily="34" charset="0"/>
                </a:rPr>
                <a:t>COMMUNICATION</a:t>
              </a:r>
            </a:p>
          </p:txBody>
        </p:sp>
        <p:sp>
          <p:nvSpPr>
            <p:cNvPr id="32" name="Google Shape;256;p37">
              <a:extLst>
                <a:ext uri="{FF2B5EF4-FFF2-40B4-BE49-F238E27FC236}">
                  <a16:creationId xmlns:a16="http://schemas.microsoft.com/office/drawing/2014/main" id="{61F8039E-8B4E-4AFF-905B-004835CDF116}"/>
                </a:ext>
              </a:extLst>
            </p:cNvPr>
            <p:cNvSpPr txBox="1">
              <a:spLocks/>
            </p:cNvSpPr>
            <p:nvPr/>
          </p:nvSpPr>
          <p:spPr>
            <a:xfrm>
              <a:off x="439571" y="4901134"/>
              <a:ext cx="2755214" cy="17196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Lato"/>
                <a:buChar char="●"/>
                <a:defRPr sz="11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●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●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9pPr>
            </a:lstStyle>
            <a:p>
              <a:pPr marL="0" indent="0" algn="ctr">
                <a:spcAft>
                  <a:spcPts val="1200"/>
                </a:spcAft>
                <a:buFont typeface="Lato"/>
                <a:buNone/>
              </a:pPr>
              <a:r>
                <a:rPr lang="fr-FR" sz="1800" b="1" dirty="0">
                  <a:solidFill>
                    <a:srgbClr val="000000"/>
                  </a:solidFill>
                  <a:latin typeface="Avenir Next LT Pro" panose="020B0504020202020204" pitchFamily="34" charset="0"/>
                </a:rPr>
                <a:t>Newsletters</a:t>
              </a:r>
            </a:p>
            <a:p>
              <a:pPr marL="0" indent="0" algn="ctr">
                <a:spcAft>
                  <a:spcPts val="1200"/>
                </a:spcAft>
                <a:buFont typeface="Lato"/>
                <a:buNone/>
              </a:pPr>
              <a:r>
                <a:rPr lang="fr-FR" sz="1800" b="1" dirty="0">
                  <a:solidFill>
                    <a:srgbClr val="000000"/>
                  </a:solidFill>
                  <a:latin typeface="Avenir Next LT Pro" panose="020B0504020202020204" pitchFamily="34" charset="0"/>
                </a:rPr>
                <a:t>Site w</a:t>
              </a:r>
              <a:r>
                <a:rPr lang="fr-FR" sz="1800" b="1" dirty="0">
                  <a:solidFill>
                    <a:schemeClr val="tx1"/>
                  </a:solidFill>
                  <a:latin typeface="Avenir Next LT Pro" panose="020B0504020202020204" pitchFamily="34" charset="0"/>
                </a:rPr>
                <a:t>e</a:t>
              </a:r>
              <a:r>
                <a:rPr lang="fr-FR" sz="1800" b="1" dirty="0">
                  <a:solidFill>
                    <a:srgbClr val="000000"/>
                  </a:solidFill>
                  <a:latin typeface="Avenir Next LT Pro" panose="020B0504020202020204" pitchFamily="34" charset="0"/>
                </a:rPr>
                <a:t>b</a:t>
              </a:r>
            </a:p>
            <a:p>
              <a:pPr marL="0" indent="0" algn="ctr">
                <a:spcAft>
                  <a:spcPts val="1200"/>
                </a:spcAft>
                <a:buFont typeface="Lato"/>
                <a:buNone/>
              </a:pPr>
              <a:r>
                <a:rPr lang="fr-FR" sz="1800" b="1" dirty="0">
                  <a:solidFill>
                    <a:srgbClr val="000000"/>
                  </a:solidFill>
                  <a:latin typeface="Avenir Next LT Pro" panose="020B0504020202020204" pitchFamily="34" charset="0"/>
                </a:rPr>
                <a:t>Facebook</a:t>
              </a:r>
            </a:p>
            <a:p>
              <a:pPr marL="0" indent="0" algn="ctr">
                <a:spcAft>
                  <a:spcPts val="1200"/>
                </a:spcAft>
                <a:buFont typeface="Lato"/>
                <a:buNone/>
              </a:pPr>
              <a:r>
                <a:rPr lang="fr-FR" sz="1800" b="1" dirty="0">
                  <a:solidFill>
                    <a:srgbClr val="000000"/>
                  </a:solidFill>
                  <a:latin typeface="Avenir Next LT Pro" panose="020B0504020202020204" pitchFamily="34" charset="0"/>
                </a:rPr>
                <a:t>Information et Conseil aux Familles</a:t>
              </a:r>
              <a:endParaRPr lang="fr-FR" sz="1800" dirty="0">
                <a:solidFill>
                  <a:srgbClr val="000000"/>
                </a:solidFill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33AF972E-A04F-4F90-ADFE-7192116FE6E8}"/>
              </a:ext>
            </a:extLst>
          </p:cNvPr>
          <p:cNvGrpSpPr/>
          <p:nvPr/>
        </p:nvGrpSpPr>
        <p:grpSpPr>
          <a:xfrm>
            <a:off x="9414698" y="1510407"/>
            <a:ext cx="1871801" cy="2281883"/>
            <a:chOff x="6977283" y="1405584"/>
            <a:chExt cx="1440485" cy="1756073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8796F272-8C4D-432A-A241-B2FF1337511F}"/>
                </a:ext>
              </a:extLst>
            </p:cNvPr>
            <p:cNvGrpSpPr/>
            <p:nvPr/>
          </p:nvGrpSpPr>
          <p:grpSpPr>
            <a:xfrm>
              <a:off x="6977283" y="1405584"/>
              <a:ext cx="1440485" cy="1756073"/>
              <a:chOff x="6933805" y="1459826"/>
              <a:chExt cx="1440485" cy="1756073"/>
            </a:xfrm>
          </p:grpSpPr>
          <p:grpSp>
            <p:nvGrpSpPr>
              <p:cNvPr id="36" name="Groupe 35">
                <a:extLst>
                  <a:ext uri="{FF2B5EF4-FFF2-40B4-BE49-F238E27FC236}">
                    <a16:creationId xmlns:a16="http://schemas.microsoft.com/office/drawing/2014/main" id="{7F534760-9F0A-453F-9D0A-D47D4B9E74CF}"/>
                  </a:ext>
                </a:extLst>
              </p:cNvPr>
              <p:cNvGrpSpPr/>
              <p:nvPr/>
            </p:nvGrpSpPr>
            <p:grpSpPr>
              <a:xfrm>
                <a:off x="6933805" y="1459826"/>
                <a:ext cx="1440485" cy="1756073"/>
                <a:chOff x="1451916" y="1219602"/>
                <a:chExt cx="1635920" cy="1994325"/>
              </a:xfrm>
            </p:grpSpPr>
            <p:sp>
              <p:nvSpPr>
                <p:cNvPr id="38" name="Organigramme : Connecteur 1">
                  <a:extLst>
                    <a:ext uri="{FF2B5EF4-FFF2-40B4-BE49-F238E27FC236}">
                      <a16:creationId xmlns:a16="http://schemas.microsoft.com/office/drawing/2014/main" id="{C34761CE-E20A-4F38-958D-0ED1AC61F236}"/>
                    </a:ext>
                  </a:extLst>
                </p:cNvPr>
                <p:cNvSpPr/>
                <p:nvPr/>
              </p:nvSpPr>
              <p:spPr>
                <a:xfrm>
                  <a:off x="1451916" y="1219602"/>
                  <a:ext cx="1635920" cy="1635920"/>
                </a:xfrm>
                <a:custGeom>
                  <a:avLst/>
                  <a:gdLst>
                    <a:gd name="connsiteX0" fmla="*/ 0 w 1635919"/>
                    <a:gd name="connsiteY0" fmla="*/ 817960 h 1635919"/>
                    <a:gd name="connsiteX1" fmla="*/ 817960 w 1635919"/>
                    <a:gd name="connsiteY1" fmla="*/ 0 h 1635919"/>
                    <a:gd name="connsiteX2" fmla="*/ 1635920 w 1635919"/>
                    <a:gd name="connsiteY2" fmla="*/ 817960 h 1635919"/>
                    <a:gd name="connsiteX3" fmla="*/ 817960 w 1635919"/>
                    <a:gd name="connsiteY3" fmla="*/ 1635920 h 1635919"/>
                    <a:gd name="connsiteX4" fmla="*/ 0 w 1635919"/>
                    <a:gd name="connsiteY4" fmla="*/ 817960 h 1635919"/>
                    <a:gd name="connsiteX0" fmla="*/ 0 w 1635920"/>
                    <a:gd name="connsiteY0" fmla="*/ 817960 h 1635920"/>
                    <a:gd name="connsiteX1" fmla="*/ 817960 w 1635920"/>
                    <a:gd name="connsiteY1" fmla="*/ 0 h 1635920"/>
                    <a:gd name="connsiteX2" fmla="*/ 1635920 w 1635920"/>
                    <a:gd name="connsiteY2" fmla="*/ 817960 h 1635920"/>
                    <a:gd name="connsiteX3" fmla="*/ 817960 w 1635920"/>
                    <a:gd name="connsiteY3" fmla="*/ 1635920 h 1635920"/>
                    <a:gd name="connsiteX4" fmla="*/ 91440 w 1635920"/>
                    <a:gd name="connsiteY4" fmla="*/ 909400 h 1635920"/>
                    <a:gd name="connsiteX0" fmla="*/ 0 w 1635920"/>
                    <a:gd name="connsiteY0" fmla="*/ 817960 h 1635920"/>
                    <a:gd name="connsiteX1" fmla="*/ 817960 w 1635920"/>
                    <a:gd name="connsiteY1" fmla="*/ 0 h 1635920"/>
                    <a:gd name="connsiteX2" fmla="*/ 1635920 w 1635920"/>
                    <a:gd name="connsiteY2" fmla="*/ 817960 h 1635920"/>
                    <a:gd name="connsiteX3" fmla="*/ 817960 w 1635920"/>
                    <a:gd name="connsiteY3" fmla="*/ 1635920 h 1635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35920" h="1635920">
                      <a:moveTo>
                        <a:pt x="0" y="817960"/>
                      </a:moveTo>
                      <a:cubicBezTo>
                        <a:pt x="0" y="366213"/>
                        <a:pt x="366213" y="0"/>
                        <a:pt x="817960" y="0"/>
                      </a:cubicBezTo>
                      <a:cubicBezTo>
                        <a:pt x="1269707" y="0"/>
                        <a:pt x="1635920" y="366213"/>
                        <a:pt x="1635920" y="817960"/>
                      </a:cubicBezTo>
                      <a:cubicBezTo>
                        <a:pt x="1635920" y="1269707"/>
                        <a:pt x="1269707" y="1635920"/>
                        <a:pt x="817960" y="1635920"/>
                      </a:cubicBezTo>
                    </a:path>
                  </a:pathLst>
                </a:custGeom>
                <a:noFill/>
                <a:ln w="57150" cap="rnd">
                  <a:solidFill>
                    <a:srgbClr val="765C9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1DB3AE"/>
                    </a:solidFill>
                  </a:endParaRPr>
                </a:p>
              </p:txBody>
            </p:sp>
            <p:cxnSp>
              <p:nvCxnSpPr>
                <p:cNvPr id="39" name="Connecteur droit 38">
                  <a:extLst>
                    <a:ext uri="{FF2B5EF4-FFF2-40B4-BE49-F238E27FC236}">
                      <a16:creationId xmlns:a16="http://schemas.microsoft.com/office/drawing/2014/main" id="{B4D856E9-B40D-4AB4-928D-D1E25F2022C1}"/>
                    </a:ext>
                  </a:extLst>
                </p:cNvPr>
                <p:cNvCxnSpPr/>
                <p:nvPr/>
              </p:nvCxnSpPr>
              <p:spPr>
                <a:xfrm>
                  <a:off x="2269876" y="2855522"/>
                  <a:ext cx="0" cy="358405"/>
                </a:xfrm>
                <a:prstGeom prst="line">
                  <a:avLst/>
                </a:prstGeom>
                <a:ln w="57150" cap="rnd">
                  <a:solidFill>
                    <a:srgbClr val="765C9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Organigramme : Connecteur 36">
                <a:extLst>
                  <a:ext uri="{FF2B5EF4-FFF2-40B4-BE49-F238E27FC236}">
                    <a16:creationId xmlns:a16="http://schemas.microsoft.com/office/drawing/2014/main" id="{BFF72178-FB31-489D-A087-1E8266D7C8D1}"/>
                  </a:ext>
                </a:extLst>
              </p:cNvPr>
              <p:cNvSpPr/>
              <p:nvPr/>
            </p:nvSpPr>
            <p:spPr>
              <a:xfrm>
                <a:off x="7098421" y="1624441"/>
                <a:ext cx="1111251" cy="1111251"/>
              </a:xfrm>
              <a:prstGeom prst="flowChartConnector">
                <a:avLst/>
              </a:prstGeom>
              <a:solidFill>
                <a:srgbClr val="765C96"/>
              </a:solidFill>
              <a:ln>
                <a:solidFill>
                  <a:srgbClr val="765C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1DB3AE"/>
                  </a:solidFill>
                </a:endParaRPr>
              </a:p>
            </p:txBody>
          </p:sp>
        </p:grpSp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12D2EE63-81C6-454D-8D4E-48DD922C92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69259" y="1796914"/>
              <a:ext cx="715063" cy="715063"/>
            </a:xfrm>
            <a:prstGeom prst="rect">
              <a:avLst/>
            </a:prstGeom>
            <a:ln>
              <a:solidFill>
                <a:srgbClr val="765C96"/>
              </a:solidFill>
            </a:ln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28AED01-8994-4A99-9DD6-B7FC9BAD88C1}"/>
              </a:ext>
            </a:extLst>
          </p:cNvPr>
          <p:cNvGrpSpPr/>
          <p:nvPr/>
        </p:nvGrpSpPr>
        <p:grpSpPr>
          <a:xfrm>
            <a:off x="3732634" y="1510407"/>
            <a:ext cx="1871801" cy="2281883"/>
            <a:chOff x="3654876" y="1783474"/>
            <a:chExt cx="1871801" cy="2281883"/>
          </a:xfrm>
        </p:grpSpPr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43C62AEE-1F98-459E-B467-F92B2B217F8E}"/>
                </a:ext>
              </a:extLst>
            </p:cNvPr>
            <p:cNvGrpSpPr/>
            <p:nvPr/>
          </p:nvGrpSpPr>
          <p:grpSpPr>
            <a:xfrm>
              <a:off x="3654876" y="1783474"/>
              <a:ext cx="1871801" cy="2281883"/>
              <a:chOff x="2612948" y="1459826"/>
              <a:chExt cx="1440485" cy="1756073"/>
            </a:xfrm>
          </p:grpSpPr>
          <p:sp>
            <p:nvSpPr>
              <p:cNvPr id="51" name="Organigramme : Connecteur 50">
                <a:extLst>
                  <a:ext uri="{FF2B5EF4-FFF2-40B4-BE49-F238E27FC236}">
                    <a16:creationId xmlns:a16="http://schemas.microsoft.com/office/drawing/2014/main" id="{BD5FB037-5D70-477C-89F4-026B08F833E1}"/>
                  </a:ext>
                </a:extLst>
              </p:cNvPr>
              <p:cNvSpPr/>
              <p:nvPr/>
            </p:nvSpPr>
            <p:spPr>
              <a:xfrm>
                <a:off x="2777565" y="1639698"/>
                <a:ext cx="1111251" cy="1111251"/>
              </a:xfrm>
              <a:prstGeom prst="flowChartConnector">
                <a:avLst/>
              </a:prstGeom>
              <a:solidFill>
                <a:srgbClr val="765C96"/>
              </a:solidFill>
              <a:ln>
                <a:solidFill>
                  <a:srgbClr val="765C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8E864EA2-1F23-4F1B-B229-C1DF804CC658}"/>
                  </a:ext>
                </a:extLst>
              </p:cNvPr>
              <p:cNvGrpSpPr/>
              <p:nvPr/>
            </p:nvGrpSpPr>
            <p:grpSpPr>
              <a:xfrm>
                <a:off x="2612948" y="1459826"/>
                <a:ext cx="1440485" cy="1756073"/>
                <a:chOff x="1451916" y="1219602"/>
                <a:chExt cx="1635920" cy="1994325"/>
              </a:xfrm>
            </p:grpSpPr>
            <p:sp>
              <p:nvSpPr>
                <p:cNvPr id="52" name="Organigramme : Connecteur 1">
                  <a:extLst>
                    <a:ext uri="{FF2B5EF4-FFF2-40B4-BE49-F238E27FC236}">
                      <a16:creationId xmlns:a16="http://schemas.microsoft.com/office/drawing/2014/main" id="{771B545D-E3F2-4663-ACC3-FD32118AD745}"/>
                    </a:ext>
                  </a:extLst>
                </p:cNvPr>
                <p:cNvSpPr/>
                <p:nvPr/>
              </p:nvSpPr>
              <p:spPr>
                <a:xfrm>
                  <a:off x="1451916" y="1219602"/>
                  <a:ext cx="1635920" cy="1635920"/>
                </a:xfrm>
                <a:custGeom>
                  <a:avLst/>
                  <a:gdLst>
                    <a:gd name="connsiteX0" fmla="*/ 0 w 1635919"/>
                    <a:gd name="connsiteY0" fmla="*/ 817960 h 1635919"/>
                    <a:gd name="connsiteX1" fmla="*/ 817960 w 1635919"/>
                    <a:gd name="connsiteY1" fmla="*/ 0 h 1635919"/>
                    <a:gd name="connsiteX2" fmla="*/ 1635920 w 1635919"/>
                    <a:gd name="connsiteY2" fmla="*/ 817960 h 1635919"/>
                    <a:gd name="connsiteX3" fmla="*/ 817960 w 1635919"/>
                    <a:gd name="connsiteY3" fmla="*/ 1635920 h 1635919"/>
                    <a:gd name="connsiteX4" fmla="*/ 0 w 1635919"/>
                    <a:gd name="connsiteY4" fmla="*/ 817960 h 1635919"/>
                    <a:gd name="connsiteX0" fmla="*/ 0 w 1635920"/>
                    <a:gd name="connsiteY0" fmla="*/ 817960 h 1635920"/>
                    <a:gd name="connsiteX1" fmla="*/ 817960 w 1635920"/>
                    <a:gd name="connsiteY1" fmla="*/ 0 h 1635920"/>
                    <a:gd name="connsiteX2" fmla="*/ 1635920 w 1635920"/>
                    <a:gd name="connsiteY2" fmla="*/ 817960 h 1635920"/>
                    <a:gd name="connsiteX3" fmla="*/ 817960 w 1635920"/>
                    <a:gd name="connsiteY3" fmla="*/ 1635920 h 1635920"/>
                    <a:gd name="connsiteX4" fmla="*/ 91440 w 1635920"/>
                    <a:gd name="connsiteY4" fmla="*/ 909400 h 1635920"/>
                    <a:gd name="connsiteX0" fmla="*/ 0 w 1635920"/>
                    <a:gd name="connsiteY0" fmla="*/ 817960 h 1635920"/>
                    <a:gd name="connsiteX1" fmla="*/ 817960 w 1635920"/>
                    <a:gd name="connsiteY1" fmla="*/ 0 h 1635920"/>
                    <a:gd name="connsiteX2" fmla="*/ 1635920 w 1635920"/>
                    <a:gd name="connsiteY2" fmla="*/ 817960 h 1635920"/>
                    <a:gd name="connsiteX3" fmla="*/ 817960 w 1635920"/>
                    <a:gd name="connsiteY3" fmla="*/ 1635920 h 1635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35920" h="1635920">
                      <a:moveTo>
                        <a:pt x="0" y="817960"/>
                      </a:moveTo>
                      <a:cubicBezTo>
                        <a:pt x="0" y="366213"/>
                        <a:pt x="366213" y="0"/>
                        <a:pt x="817960" y="0"/>
                      </a:cubicBezTo>
                      <a:cubicBezTo>
                        <a:pt x="1269707" y="0"/>
                        <a:pt x="1635920" y="366213"/>
                        <a:pt x="1635920" y="817960"/>
                      </a:cubicBezTo>
                      <a:cubicBezTo>
                        <a:pt x="1635920" y="1269707"/>
                        <a:pt x="1269707" y="1635920"/>
                        <a:pt x="817960" y="1635920"/>
                      </a:cubicBezTo>
                    </a:path>
                  </a:pathLst>
                </a:custGeom>
                <a:noFill/>
                <a:ln w="57150" cap="rnd">
                  <a:solidFill>
                    <a:srgbClr val="765C9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53" name="Connecteur droit 52">
                  <a:extLst>
                    <a:ext uri="{FF2B5EF4-FFF2-40B4-BE49-F238E27FC236}">
                      <a16:creationId xmlns:a16="http://schemas.microsoft.com/office/drawing/2014/main" id="{238DF159-9CAB-414A-9655-3945DE5F6D2F}"/>
                    </a:ext>
                  </a:extLst>
                </p:cNvPr>
                <p:cNvCxnSpPr/>
                <p:nvPr/>
              </p:nvCxnSpPr>
              <p:spPr>
                <a:xfrm>
                  <a:off x="2269876" y="2855522"/>
                  <a:ext cx="0" cy="358405"/>
                </a:xfrm>
                <a:prstGeom prst="line">
                  <a:avLst/>
                </a:prstGeom>
                <a:ln w="57150" cap="rnd">
                  <a:solidFill>
                    <a:srgbClr val="765C9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BF854478-59F8-44DA-B8F8-6DA43D9FB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25893" y="2286680"/>
              <a:ext cx="929170" cy="929170"/>
            </a:xfrm>
            <a:prstGeom prst="rect">
              <a:avLst/>
            </a:prstGeom>
            <a:ln>
              <a:solidFill>
                <a:srgbClr val="765C96"/>
              </a:solidFill>
            </a:ln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E42625F3-2B73-46B5-8169-B7E5EDC82812}"/>
              </a:ext>
            </a:extLst>
          </p:cNvPr>
          <p:cNvGrpSpPr/>
          <p:nvPr/>
        </p:nvGrpSpPr>
        <p:grpSpPr>
          <a:xfrm>
            <a:off x="6573666" y="1510407"/>
            <a:ext cx="1871801" cy="2281883"/>
            <a:chOff x="6502128" y="1783474"/>
            <a:chExt cx="1871801" cy="2281883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55F56D93-D4ED-4A5F-AE3B-5F547D97F321}"/>
                </a:ext>
              </a:extLst>
            </p:cNvPr>
            <p:cNvGrpSpPr/>
            <p:nvPr/>
          </p:nvGrpSpPr>
          <p:grpSpPr>
            <a:xfrm>
              <a:off x="6502128" y="1783474"/>
              <a:ext cx="1871801" cy="2281883"/>
              <a:chOff x="4773676" y="1459826"/>
              <a:chExt cx="1440485" cy="1756073"/>
            </a:xfrm>
          </p:grpSpPr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7F383B09-EAE8-4801-A16D-55FDE23AD7AD}"/>
                  </a:ext>
                </a:extLst>
              </p:cNvPr>
              <p:cNvGrpSpPr/>
              <p:nvPr/>
            </p:nvGrpSpPr>
            <p:grpSpPr>
              <a:xfrm>
                <a:off x="4773676" y="1459826"/>
                <a:ext cx="1440485" cy="1756073"/>
                <a:chOff x="1451916" y="1219602"/>
                <a:chExt cx="1635920" cy="1994325"/>
              </a:xfrm>
            </p:grpSpPr>
            <p:sp>
              <p:nvSpPr>
                <p:cNvPr id="45" name="Organigramme : Connecteur 1">
                  <a:extLst>
                    <a:ext uri="{FF2B5EF4-FFF2-40B4-BE49-F238E27FC236}">
                      <a16:creationId xmlns:a16="http://schemas.microsoft.com/office/drawing/2014/main" id="{907FF3DD-3176-4C36-9AED-19D881E3C28B}"/>
                    </a:ext>
                  </a:extLst>
                </p:cNvPr>
                <p:cNvSpPr/>
                <p:nvPr/>
              </p:nvSpPr>
              <p:spPr>
                <a:xfrm>
                  <a:off x="1451916" y="1219602"/>
                  <a:ext cx="1635920" cy="1635920"/>
                </a:xfrm>
                <a:custGeom>
                  <a:avLst/>
                  <a:gdLst>
                    <a:gd name="connsiteX0" fmla="*/ 0 w 1635919"/>
                    <a:gd name="connsiteY0" fmla="*/ 817960 h 1635919"/>
                    <a:gd name="connsiteX1" fmla="*/ 817960 w 1635919"/>
                    <a:gd name="connsiteY1" fmla="*/ 0 h 1635919"/>
                    <a:gd name="connsiteX2" fmla="*/ 1635920 w 1635919"/>
                    <a:gd name="connsiteY2" fmla="*/ 817960 h 1635919"/>
                    <a:gd name="connsiteX3" fmla="*/ 817960 w 1635919"/>
                    <a:gd name="connsiteY3" fmla="*/ 1635920 h 1635919"/>
                    <a:gd name="connsiteX4" fmla="*/ 0 w 1635919"/>
                    <a:gd name="connsiteY4" fmla="*/ 817960 h 1635919"/>
                    <a:gd name="connsiteX0" fmla="*/ 0 w 1635920"/>
                    <a:gd name="connsiteY0" fmla="*/ 817960 h 1635920"/>
                    <a:gd name="connsiteX1" fmla="*/ 817960 w 1635920"/>
                    <a:gd name="connsiteY1" fmla="*/ 0 h 1635920"/>
                    <a:gd name="connsiteX2" fmla="*/ 1635920 w 1635920"/>
                    <a:gd name="connsiteY2" fmla="*/ 817960 h 1635920"/>
                    <a:gd name="connsiteX3" fmla="*/ 817960 w 1635920"/>
                    <a:gd name="connsiteY3" fmla="*/ 1635920 h 1635920"/>
                    <a:gd name="connsiteX4" fmla="*/ 91440 w 1635920"/>
                    <a:gd name="connsiteY4" fmla="*/ 909400 h 1635920"/>
                    <a:gd name="connsiteX0" fmla="*/ 0 w 1635920"/>
                    <a:gd name="connsiteY0" fmla="*/ 817960 h 1635920"/>
                    <a:gd name="connsiteX1" fmla="*/ 817960 w 1635920"/>
                    <a:gd name="connsiteY1" fmla="*/ 0 h 1635920"/>
                    <a:gd name="connsiteX2" fmla="*/ 1635920 w 1635920"/>
                    <a:gd name="connsiteY2" fmla="*/ 817960 h 1635920"/>
                    <a:gd name="connsiteX3" fmla="*/ 817960 w 1635920"/>
                    <a:gd name="connsiteY3" fmla="*/ 1635920 h 1635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35920" h="1635920">
                      <a:moveTo>
                        <a:pt x="0" y="817960"/>
                      </a:moveTo>
                      <a:cubicBezTo>
                        <a:pt x="0" y="366213"/>
                        <a:pt x="366213" y="0"/>
                        <a:pt x="817960" y="0"/>
                      </a:cubicBezTo>
                      <a:cubicBezTo>
                        <a:pt x="1269707" y="0"/>
                        <a:pt x="1635920" y="366213"/>
                        <a:pt x="1635920" y="817960"/>
                      </a:cubicBezTo>
                      <a:cubicBezTo>
                        <a:pt x="1635920" y="1269707"/>
                        <a:pt x="1269707" y="1635920"/>
                        <a:pt x="817960" y="1635920"/>
                      </a:cubicBezTo>
                    </a:path>
                  </a:pathLst>
                </a:custGeom>
                <a:noFill/>
                <a:ln w="57150" cap="rnd">
                  <a:solidFill>
                    <a:srgbClr val="765C9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46" name="Connecteur droit 45">
                  <a:extLst>
                    <a:ext uri="{FF2B5EF4-FFF2-40B4-BE49-F238E27FC236}">
                      <a16:creationId xmlns:a16="http://schemas.microsoft.com/office/drawing/2014/main" id="{906BC40F-8F9F-4618-ADD1-823E326A07D7}"/>
                    </a:ext>
                  </a:extLst>
                </p:cNvPr>
                <p:cNvCxnSpPr/>
                <p:nvPr/>
              </p:nvCxnSpPr>
              <p:spPr>
                <a:xfrm>
                  <a:off x="2269876" y="2855522"/>
                  <a:ext cx="0" cy="358405"/>
                </a:xfrm>
                <a:prstGeom prst="line">
                  <a:avLst/>
                </a:prstGeom>
                <a:ln w="57150" cap="rnd">
                  <a:solidFill>
                    <a:srgbClr val="765C9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Organigramme : Connecteur 43">
                <a:extLst>
                  <a:ext uri="{FF2B5EF4-FFF2-40B4-BE49-F238E27FC236}">
                    <a16:creationId xmlns:a16="http://schemas.microsoft.com/office/drawing/2014/main" id="{52081DB7-F76C-496B-8E81-383CFBE2C30D}"/>
                  </a:ext>
                </a:extLst>
              </p:cNvPr>
              <p:cNvSpPr/>
              <p:nvPr/>
            </p:nvSpPr>
            <p:spPr>
              <a:xfrm>
                <a:off x="4938292" y="1624442"/>
                <a:ext cx="1111251" cy="1111251"/>
              </a:xfrm>
              <a:prstGeom prst="flowChartConnector">
                <a:avLst/>
              </a:prstGeom>
              <a:solidFill>
                <a:srgbClr val="765C96"/>
              </a:solidFill>
              <a:ln>
                <a:solidFill>
                  <a:srgbClr val="765C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5E254772-29F5-48E9-B5EF-1CAAE67E1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73297" y="2286680"/>
              <a:ext cx="929170" cy="929170"/>
            </a:xfrm>
            <a:prstGeom prst="rect">
              <a:avLst/>
            </a:prstGeom>
            <a:ln>
              <a:solidFill>
                <a:srgbClr val="765C96"/>
              </a:solidFill>
            </a:ln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14F8451D-D3F4-4438-9999-A70023CE0DE3}"/>
              </a:ext>
            </a:extLst>
          </p:cNvPr>
          <p:cNvGrpSpPr/>
          <p:nvPr/>
        </p:nvGrpSpPr>
        <p:grpSpPr>
          <a:xfrm>
            <a:off x="3273845" y="3972946"/>
            <a:ext cx="2755214" cy="2079459"/>
            <a:chOff x="3227525" y="4236176"/>
            <a:chExt cx="2755214" cy="2079459"/>
          </a:xfrm>
        </p:grpSpPr>
        <p:sp>
          <p:nvSpPr>
            <p:cNvPr id="29" name="Google Shape;256;p37">
              <a:extLst>
                <a:ext uri="{FF2B5EF4-FFF2-40B4-BE49-F238E27FC236}">
                  <a16:creationId xmlns:a16="http://schemas.microsoft.com/office/drawing/2014/main" id="{8A525F74-254D-4ABB-B203-0138FDA69999}"/>
                </a:ext>
              </a:extLst>
            </p:cNvPr>
            <p:cNvSpPr txBox="1">
              <a:spLocks/>
            </p:cNvSpPr>
            <p:nvPr/>
          </p:nvSpPr>
          <p:spPr>
            <a:xfrm>
              <a:off x="3299205" y="4236176"/>
              <a:ext cx="2582547" cy="8179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Lato"/>
                <a:buChar char="●"/>
                <a:defRPr sz="11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●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●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9pPr>
            </a:lstStyle>
            <a:p>
              <a:pPr marL="0" indent="0" algn="ctr">
                <a:spcBef>
                  <a:spcPts val="1200"/>
                </a:spcBef>
                <a:spcAft>
                  <a:spcPts val="1200"/>
                </a:spcAft>
                <a:buFont typeface="Lato"/>
                <a:buNone/>
              </a:pPr>
              <a:r>
                <a:rPr lang="fr-FR" sz="2000" b="1" dirty="0">
                  <a:solidFill>
                    <a:srgbClr val="765C96"/>
                  </a:solidFill>
                  <a:latin typeface="Avenir Next LT Pro" panose="020B0504020202020204" pitchFamily="34" charset="0"/>
                </a:rPr>
                <a:t>ÉVÉNEMENTS</a:t>
              </a:r>
            </a:p>
          </p:txBody>
        </p:sp>
        <p:sp>
          <p:nvSpPr>
            <p:cNvPr id="47" name="Google Shape;256;p37">
              <a:extLst>
                <a:ext uri="{FF2B5EF4-FFF2-40B4-BE49-F238E27FC236}">
                  <a16:creationId xmlns:a16="http://schemas.microsoft.com/office/drawing/2014/main" id="{AE104ED1-00FB-4A61-93C8-93E5F51396FB}"/>
                </a:ext>
              </a:extLst>
            </p:cNvPr>
            <p:cNvSpPr txBox="1">
              <a:spLocks/>
            </p:cNvSpPr>
            <p:nvPr/>
          </p:nvSpPr>
          <p:spPr>
            <a:xfrm>
              <a:off x="3227525" y="4901136"/>
              <a:ext cx="2755214" cy="14144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Lato"/>
                <a:buChar char="●"/>
                <a:defRPr sz="11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●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●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9pPr>
            </a:lstStyle>
            <a:p>
              <a:pPr marL="0" indent="0" algn="ctr">
                <a:spcAft>
                  <a:spcPts val="1200"/>
                </a:spcAft>
                <a:buFont typeface="Lato"/>
                <a:buNone/>
              </a:pPr>
              <a:r>
                <a:rPr lang="fr-FR" sz="1800" b="1" dirty="0">
                  <a:solidFill>
                    <a:srgbClr val="000000"/>
                  </a:solidFill>
                  <a:latin typeface="Avenir Next LT Pro" panose="020B0504020202020204" pitchFamily="34" charset="0"/>
                </a:rPr>
                <a:t>Confér</a:t>
              </a:r>
              <a:r>
                <a:rPr lang="fr-FR" sz="1800" b="1" dirty="0">
                  <a:solidFill>
                    <a:schemeClr val="tx1"/>
                  </a:solidFill>
                  <a:latin typeface="Avenir Next LT Pro" panose="020B0504020202020204" pitchFamily="34" charset="0"/>
                </a:rPr>
                <a:t>en</a:t>
              </a:r>
              <a:r>
                <a:rPr lang="fr-FR" sz="1800" b="1" dirty="0">
                  <a:solidFill>
                    <a:srgbClr val="000000"/>
                  </a:solidFill>
                  <a:latin typeface="Avenir Next LT Pro" panose="020B0504020202020204" pitchFamily="34" charset="0"/>
                </a:rPr>
                <a:t>ces et Visio</a:t>
              </a:r>
            </a:p>
            <a:p>
              <a:pPr marL="0" indent="0" algn="ctr">
                <a:spcAft>
                  <a:spcPts val="1200"/>
                </a:spcAft>
                <a:buFont typeface="Lato"/>
                <a:buNone/>
              </a:pPr>
              <a:r>
                <a:rPr lang="fr-FR" sz="1800" b="1" dirty="0">
                  <a:solidFill>
                    <a:srgbClr val="000000"/>
                  </a:solidFill>
                  <a:latin typeface="Avenir Next LT Pro" panose="020B0504020202020204" pitchFamily="34" charset="0"/>
                </a:rPr>
                <a:t>Cycles d’ateliers parentalité</a:t>
              </a:r>
            </a:p>
            <a:p>
              <a:pPr marL="0" indent="0" algn="ctr">
                <a:spcAft>
                  <a:spcPts val="1200"/>
                </a:spcAft>
                <a:buFont typeface="Lato"/>
                <a:buNone/>
              </a:pPr>
              <a:r>
                <a:rPr lang="fr-FR" sz="1800" b="1" dirty="0">
                  <a:solidFill>
                    <a:srgbClr val="000000"/>
                  </a:solidFill>
                  <a:latin typeface="Avenir Next LT Pro" panose="020B0504020202020204" pitchFamily="34" charset="0"/>
                </a:rPr>
                <a:t>Rencontres Parents-Ecole</a:t>
              </a:r>
              <a:r>
                <a:rPr lang="fr-FR" sz="1600" b="0" i="0" baseline="30000" dirty="0">
                  <a:solidFill>
                    <a:srgbClr val="4D5156"/>
                  </a:solidFill>
                  <a:effectLst/>
                  <a:latin typeface="arial" panose="020B0604020202020204" pitchFamily="34" charset="0"/>
                </a:rPr>
                <a:t>©</a:t>
              </a:r>
              <a:endParaRPr lang="fr-FR" sz="1050" b="1" baseline="30000" dirty="0">
                <a:solidFill>
                  <a:srgbClr val="000000"/>
                </a:solidFill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557C180-4882-4DF5-941B-6215815962BC}"/>
              </a:ext>
            </a:extLst>
          </p:cNvPr>
          <p:cNvGrpSpPr/>
          <p:nvPr/>
        </p:nvGrpSpPr>
        <p:grpSpPr>
          <a:xfrm>
            <a:off x="6039923" y="3972946"/>
            <a:ext cx="2961533" cy="2079458"/>
            <a:chOff x="6032620" y="4236176"/>
            <a:chExt cx="2961533" cy="2079458"/>
          </a:xfrm>
        </p:grpSpPr>
        <p:sp>
          <p:nvSpPr>
            <p:cNvPr id="30" name="Google Shape;256;p37">
              <a:extLst>
                <a:ext uri="{FF2B5EF4-FFF2-40B4-BE49-F238E27FC236}">
                  <a16:creationId xmlns:a16="http://schemas.microsoft.com/office/drawing/2014/main" id="{1D53AFA3-F557-4722-A4C8-17743C47F503}"/>
                </a:ext>
              </a:extLst>
            </p:cNvPr>
            <p:cNvSpPr txBox="1">
              <a:spLocks/>
            </p:cNvSpPr>
            <p:nvPr/>
          </p:nvSpPr>
          <p:spPr>
            <a:xfrm>
              <a:off x="6032620" y="4236176"/>
              <a:ext cx="2961533" cy="8179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Lato"/>
                <a:buChar char="●"/>
                <a:defRPr sz="11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●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●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9pPr>
            </a:lstStyle>
            <a:p>
              <a:pPr marL="0" indent="0" algn="ctr">
                <a:spcBef>
                  <a:spcPts val="1200"/>
                </a:spcBef>
                <a:spcAft>
                  <a:spcPts val="1200"/>
                </a:spcAft>
                <a:buFont typeface="Lato"/>
                <a:buNone/>
              </a:pPr>
              <a:r>
                <a:rPr lang="fr-FR" sz="2000" b="1" dirty="0">
                  <a:solidFill>
                    <a:srgbClr val="765C96"/>
                  </a:solidFill>
                  <a:latin typeface="Avenir Next LT Pro" panose="020B0504020202020204" pitchFamily="34" charset="0"/>
                </a:rPr>
                <a:t>ACCOMPAGNEMENTS</a:t>
              </a:r>
            </a:p>
          </p:txBody>
        </p:sp>
        <p:sp>
          <p:nvSpPr>
            <p:cNvPr id="54" name="Google Shape;256;p37">
              <a:extLst>
                <a:ext uri="{FF2B5EF4-FFF2-40B4-BE49-F238E27FC236}">
                  <a16:creationId xmlns:a16="http://schemas.microsoft.com/office/drawing/2014/main" id="{A51B8C50-A2A3-4DE0-BC20-665E5D061FB8}"/>
                </a:ext>
              </a:extLst>
            </p:cNvPr>
            <p:cNvSpPr txBox="1">
              <a:spLocks/>
            </p:cNvSpPr>
            <p:nvPr/>
          </p:nvSpPr>
          <p:spPr>
            <a:xfrm>
              <a:off x="6061350" y="4901135"/>
              <a:ext cx="2755214" cy="14144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Lato"/>
                <a:buChar char="●"/>
                <a:defRPr sz="11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●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●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9pPr>
            </a:lstStyle>
            <a:p>
              <a:pPr marL="0" indent="0" algn="ctr">
                <a:spcAft>
                  <a:spcPts val="1200"/>
                </a:spcAft>
                <a:buFont typeface="Lato"/>
                <a:buNone/>
              </a:pPr>
              <a:r>
                <a:rPr lang="fr-FR" sz="1800" b="1" dirty="0">
                  <a:solidFill>
                    <a:srgbClr val="000000"/>
                  </a:solidFill>
                  <a:latin typeface="Avenir Next LT Pro" panose="020B0504020202020204" pitchFamily="34" charset="0"/>
                </a:rPr>
                <a:t>Besoins éducatifs particuliers</a:t>
              </a:r>
            </a:p>
            <a:p>
              <a:pPr marL="0" indent="0" algn="ctr">
                <a:spcAft>
                  <a:spcPts val="1200"/>
                </a:spcAft>
                <a:buFont typeface="Lato"/>
                <a:buNone/>
              </a:pPr>
              <a:r>
                <a:rPr lang="fr-FR" sz="1800" b="1" dirty="0">
                  <a:solidFill>
                    <a:srgbClr val="000000"/>
                  </a:solidFill>
                  <a:latin typeface="Avenir Next LT Pro" panose="020B0504020202020204" pitchFamily="34" charset="0"/>
                </a:rPr>
                <a:t>Orientation</a:t>
              </a:r>
            </a:p>
            <a:p>
              <a:pPr marL="0" indent="0" algn="ctr">
                <a:spcAft>
                  <a:spcPts val="1200"/>
                </a:spcAft>
                <a:buFont typeface="Lato"/>
                <a:buNone/>
              </a:pPr>
              <a:r>
                <a:rPr lang="fr-FR" sz="1800" b="1" dirty="0">
                  <a:solidFill>
                    <a:srgbClr val="000000"/>
                  </a:solidFill>
                  <a:latin typeface="Avenir Next LT Pro" panose="020B0504020202020204" pitchFamily="34" charset="0"/>
                </a:rPr>
                <a:t>Parentalité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3CA55BF-7801-438A-85D3-D4957EED71BE}"/>
              </a:ext>
            </a:extLst>
          </p:cNvPr>
          <p:cNvGrpSpPr/>
          <p:nvPr/>
        </p:nvGrpSpPr>
        <p:grpSpPr>
          <a:xfrm>
            <a:off x="8988635" y="3972946"/>
            <a:ext cx="2961533" cy="2079457"/>
            <a:chOff x="8977061" y="4236176"/>
            <a:chExt cx="2755214" cy="2079457"/>
          </a:xfrm>
        </p:grpSpPr>
        <p:sp>
          <p:nvSpPr>
            <p:cNvPr id="31" name="Google Shape;256;p37">
              <a:extLst>
                <a:ext uri="{FF2B5EF4-FFF2-40B4-BE49-F238E27FC236}">
                  <a16:creationId xmlns:a16="http://schemas.microsoft.com/office/drawing/2014/main" id="{948A9EE1-D94C-4739-9534-642CCE84D86B}"/>
                </a:ext>
              </a:extLst>
            </p:cNvPr>
            <p:cNvSpPr txBox="1">
              <a:spLocks/>
            </p:cNvSpPr>
            <p:nvPr/>
          </p:nvSpPr>
          <p:spPr>
            <a:xfrm>
              <a:off x="9016256" y="4236176"/>
              <a:ext cx="2672943" cy="8179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Lato"/>
                <a:buChar char="●"/>
                <a:defRPr sz="11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●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●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9pPr>
            </a:lstStyle>
            <a:p>
              <a:pPr marL="0" indent="0" algn="ctr">
                <a:spcBef>
                  <a:spcPts val="1200"/>
                </a:spcBef>
                <a:spcAft>
                  <a:spcPts val="1200"/>
                </a:spcAft>
                <a:buFont typeface="Lato"/>
                <a:buNone/>
              </a:pPr>
              <a:r>
                <a:rPr lang="fr-FR" sz="2000" b="1" dirty="0">
                  <a:solidFill>
                    <a:srgbClr val="765C96"/>
                  </a:solidFill>
                  <a:latin typeface="Avenir Next LT Pro" panose="020B0504020202020204" pitchFamily="34" charset="0"/>
                </a:rPr>
                <a:t>REPRÉSENTATIONS</a:t>
              </a:r>
            </a:p>
          </p:txBody>
        </p:sp>
        <p:sp>
          <p:nvSpPr>
            <p:cNvPr id="55" name="Google Shape;256;p37">
              <a:extLst>
                <a:ext uri="{FF2B5EF4-FFF2-40B4-BE49-F238E27FC236}">
                  <a16:creationId xmlns:a16="http://schemas.microsoft.com/office/drawing/2014/main" id="{F3D08E86-8C66-4504-A220-E169F7DE2A42}"/>
                </a:ext>
              </a:extLst>
            </p:cNvPr>
            <p:cNvSpPr txBox="1">
              <a:spLocks/>
            </p:cNvSpPr>
            <p:nvPr/>
          </p:nvSpPr>
          <p:spPr>
            <a:xfrm>
              <a:off x="8977061" y="4901134"/>
              <a:ext cx="2755214" cy="14144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Lato"/>
                <a:buChar char="●"/>
                <a:defRPr sz="11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●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●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○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ato"/>
                <a:buChar char="■"/>
                <a:defRPr sz="1400" b="0" i="0" u="none" strike="noStrike" cap="non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9pPr>
            </a:lstStyle>
            <a:p>
              <a:pPr marL="0" indent="0" algn="ctr">
                <a:spcAft>
                  <a:spcPts val="600"/>
                </a:spcAft>
                <a:buFont typeface="Lato"/>
                <a:buNone/>
              </a:pPr>
              <a:r>
                <a:rPr lang="fr-FR" sz="1800" b="1" dirty="0">
                  <a:solidFill>
                    <a:srgbClr val="000000"/>
                  </a:solidFill>
                  <a:latin typeface="Avenir Next LT Pro" panose="020B0504020202020204" pitchFamily="34" charset="0"/>
                </a:rPr>
                <a:t>Commissions d’appel</a:t>
              </a:r>
            </a:p>
            <a:p>
              <a:pPr marL="0" indent="0" algn="ctr">
                <a:spcAft>
                  <a:spcPts val="600"/>
                </a:spcAft>
                <a:buFont typeface="Lato"/>
                <a:buNone/>
              </a:pPr>
              <a:r>
                <a:rPr lang="fr-FR" sz="1800" b="1" dirty="0">
                  <a:solidFill>
                    <a:srgbClr val="000000"/>
                  </a:solidFill>
                  <a:latin typeface="Avenir Next LT Pro" panose="020B0504020202020204" pitchFamily="34" charset="0"/>
                </a:rPr>
                <a:t>Direction Diocésaine</a:t>
              </a:r>
            </a:p>
            <a:p>
              <a:pPr marL="0" indent="0" algn="ctr">
                <a:spcAft>
                  <a:spcPts val="600"/>
                </a:spcAft>
                <a:buFont typeface="Lato"/>
                <a:buNone/>
              </a:pPr>
              <a:r>
                <a:rPr lang="fr-FR" sz="1800" b="1" dirty="0">
                  <a:solidFill>
                    <a:srgbClr val="000000"/>
                  </a:solidFill>
                  <a:latin typeface="Avenir Next LT Pro" panose="020B0504020202020204" pitchFamily="34" charset="0"/>
                </a:rPr>
                <a:t>MDPH</a:t>
              </a:r>
            </a:p>
            <a:p>
              <a:pPr marL="0" indent="0" algn="ctr">
                <a:spcAft>
                  <a:spcPts val="600"/>
                </a:spcAft>
                <a:buFont typeface="Lato"/>
                <a:buNone/>
              </a:pPr>
              <a:r>
                <a:rPr lang="fr-FR" sz="1800" b="1" dirty="0">
                  <a:solidFill>
                    <a:srgbClr val="000000"/>
                  </a:solidFill>
                  <a:latin typeface="Avenir Next LT Pro" panose="020B0504020202020204" pitchFamily="34" charset="0"/>
                </a:rPr>
                <a:t>FERS</a:t>
              </a:r>
            </a:p>
            <a:p>
              <a:pPr marL="0" indent="0" algn="ctr">
                <a:spcAft>
                  <a:spcPts val="600"/>
                </a:spcAft>
                <a:buFont typeface="Lato"/>
                <a:buNone/>
              </a:pPr>
              <a:r>
                <a:rPr lang="fr-FR" sz="1800" b="1" dirty="0">
                  <a:solidFill>
                    <a:srgbClr val="000000"/>
                  </a:solidFill>
                  <a:latin typeface="Avenir Next LT Pro" panose="020B0504020202020204" pitchFamily="34" charset="0"/>
                </a:rPr>
                <a:t>…</a:t>
              </a:r>
            </a:p>
            <a:p>
              <a:pPr marL="0" indent="0" algn="ctr">
                <a:spcAft>
                  <a:spcPts val="600"/>
                </a:spcAft>
                <a:buFont typeface="Lato"/>
                <a:buNone/>
              </a:pPr>
              <a:endParaRPr lang="fr-FR" sz="1800" b="1" dirty="0">
                <a:solidFill>
                  <a:srgbClr val="000000"/>
                </a:solidFill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52E91EC-163A-436E-8530-E863F55A7C4A}"/>
              </a:ext>
            </a:extLst>
          </p:cNvPr>
          <p:cNvGrpSpPr/>
          <p:nvPr/>
        </p:nvGrpSpPr>
        <p:grpSpPr>
          <a:xfrm>
            <a:off x="891602" y="1510407"/>
            <a:ext cx="1871801" cy="2281883"/>
            <a:chOff x="891602" y="1626157"/>
            <a:chExt cx="1871801" cy="2281883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3DC89E1F-80D4-4C05-9EF3-B2ED717E8C93}"/>
                </a:ext>
              </a:extLst>
            </p:cNvPr>
            <p:cNvGrpSpPr/>
            <p:nvPr/>
          </p:nvGrpSpPr>
          <p:grpSpPr>
            <a:xfrm>
              <a:off x="891602" y="1626157"/>
              <a:ext cx="1871801" cy="2281883"/>
              <a:chOff x="891602" y="1783474"/>
              <a:chExt cx="1871801" cy="2281883"/>
            </a:xfrm>
          </p:grpSpPr>
          <p:grpSp>
            <p:nvGrpSpPr>
              <p:cNvPr id="57" name="Groupe 56">
                <a:extLst>
                  <a:ext uri="{FF2B5EF4-FFF2-40B4-BE49-F238E27FC236}">
                    <a16:creationId xmlns:a16="http://schemas.microsoft.com/office/drawing/2014/main" id="{06B88DAD-BDD6-4FA3-8A25-0B42CC219920}"/>
                  </a:ext>
                </a:extLst>
              </p:cNvPr>
              <p:cNvGrpSpPr/>
              <p:nvPr/>
            </p:nvGrpSpPr>
            <p:grpSpPr>
              <a:xfrm>
                <a:off x="891602" y="1783474"/>
                <a:ext cx="1871801" cy="2281883"/>
                <a:chOff x="1451916" y="1219602"/>
                <a:chExt cx="1635920" cy="1994325"/>
              </a:xfrm>
            </p:grpSpPr>
            <p:sp>
              <p:nvSpPr>
                <p:cNvPr id="59" name="Organigramme : Connecteur 1">
                  <a:extLst>
                    <a:ext uri="{FF2B5EF4-FFF2-40B4-BE49-F238E27FC236}">
                      <a16:creationId xmlns:a16="http://schemas.microsoft.com/office/drawing/2014/main" id="{093E4976-8819-4135-8987-F965B16D1CC2}"/>
                    </a:ext>
                  </a:extLst>
                </p:cNvPr>
                <p:cNvSpPr/>
                <p:nvPr/>
              </p:nvSpPr>
              <p:spPr>
                <a:xfrm>
                  <a:off x="1451916" y="1219602"/>
                  <a:ext cx="1635920" cy="1635920"/>
                </a:xfrm>
                <a:custGeom>
                  <a:avLst/>
                  <a:gdLst>
                    <a:gd name="connsiteX0" fmla="*/ 0 w 1635919"/>
                    <a:gd name="connsiteY0" fmla="*/ 817960 h 1635919"/>
                    <a:gd name="connsiteX1" fmla="*/ 817960 w 1635919"/>
                    <a:gd name="connsiteY1" fmla="*/ 0 h 1635919"/>
                    <a:gd name="connsiteX2" fmla="*/ 1635920 w 1635919"/>
                    <a:gd name="connsiteY2" fmla="*/ 817960 h 1635919"/>
                    <a:gd name="connsiteX3" fmla="*/ 817960 w 1635919"/>
                    <a:gd name="connsiteY3" fmla="*/ 1635920 h 1635919"/>
                    <a:gd name="connsiteX4" fmla="*/ 0 w 1635919"/>
                    <a:gd name="connsiteY4" fmla="*/ 817960 h 1635919"/>
                    <a:gd name="connsiteX0" fmla="*/ 0 w 1635920"/>
                    <a:gd name="connsiteY0" fmla="*/ 817960 h 1635920"/>
                    <a:gd name="connsiteX1" fmla="*/ 817960 w 1635920"/>
                    <a:gd name="connsiteY1" fmla="*/ 0 h 1635920"/>
                    <a:gd name="connsiteX2" fmla="*/ 1635920 w 1635920"/>
                    <a:gd name="connsiteY2" fmla="*/ 817960 h 1635920"/>
                    <a:gd name="connsiteX3" fmla="*/ 817960 w 1635920"/>
                    <a:gd name="connsiteY3" fmla="*/ 1635920 h 1635920"/>
                    <a:gd name="connsiteX4" fmla="*/ 91440 w 1635920"/>
                    <a:gd name="connsiteY4" fmla="*/ 909400 h 1635920"/>
                    <a:gd name="connsiteX0" fmla="*/ 0 w 1635920"/>
                    <a:gd name="connsiteY0" fmla="*/ 817960 h 1635920"/>
                    <a:gd name="connsiteX1" fmla="*/ 817960 w 1635920"/>
                    <a:gd name="connsiteY1" fmla="*/ 0 h 1635920"/>
                    <a:gd name="connsiteX2" fmla="*/ 1635920 w 1635920"/>
                    <a:gd name="connsiteY2" fmla="*/ 817960 h 1635920"/>
                    <a:gd name="connsiteX3" fmla="*/ 817960 w 1635920"/>
                    <a:gd name="connsiteY3" fmla="*/ 1635920 h 1635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35920" h="1635920">
                      <a:moveTo>
                        <a:pt x="0" y="817960"/>
                      </a:moveTo>
                      <a:cubicBezTo>
                        <a:pt x="0" y="366213"/>
                        <a:pt x="366213" y="0"/>
                        <a:pt x="817960" y="0"/>
                      </a:cubicBezTo>
                      <a:cubicBezTo>
                        <a:pt x="1269707" y="0"/>
                        <a:pt x="1635920" y="366213"/>
                        <a:pt x="1635920" y="817960"/>
                      </a:cubicBezTo>
                      <a:cubicBezTo>
                        <a:pt x="1635920" y="1269707"/>
                        <a:pt x="1269707" y="1635920"/>
                        <a:pt x="817960" y="1635920"/>
                      </a:cubicBezTo>
                    </a:path>
                  </a:pathLst>
                </a:custGeom>
                <a:noFill/>
                <a:ln w="57150" cap="rnd">
                  <a:solidFill>
                    <a:srgbClr val="765C9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D00380"/>
                    </a:solidFill>
                    <a:latin typeface="Josefin Sans"/>
                  </a:endParaRPr>
                </a:p>
              </p:txBody>
            </p:sp>
            <p:cxnSp>
              <p:nvCxnSpPr>
                <p:cNvPr id="60" name="Connecteur droit 59">
                  <a:extLst>
                    <a:ext uri="{FF2B5EF4-FFF2-40B4-BE49-F238E27FC236}">
                      <a16:creationId xmlns:a16="http://schemas.microsoft.com/office/drawing/2014/main" id="{BB4AB3B3-1C87-4E91-87BA-AD8419845690}"/>
                    </a:ext>
                  </a:extLst>
                </p:cNvPr>
                <p:cNvCxnSpPr/>
                <p:nvPr/>
              </p:nvCxnSpPr>
              <p:spPr>
                <a:xfrm>
                  <a:off x="2269876" y="2855522"/>
                  <a:ext cx="0" cy="358405"/>
                </a:xfrm>
                <a:prstGeom prst="line">
                  <a:avLst/>
                </a:prstGeom>
                <a:ln w="57150" cap="rnd">
                  <a:solidFill>
                    <a:srgbClr val="765C9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" name="Organigramme : Connecteur 57">
                <a:extLst>
                  <a:ext uri="{FF2B5EF4-FFF2-40B4-BE49-F238E27FC236}">
                    <a16:creationId xmlns:a16="http://schemas.microsoft.com/office/drawing/2014/main" id="{D73CD513-6675-4CD0-BE67-DE1884AF51E4}"/>
                  </a:ext>
                </a:extLst>
              </p:cNvPr>
              <p:cNvSpPr/>
              <p:nvPr/>
            </p:nvSpPr>
            <p:spPr>
              <a:xfrm>
                <a:off x="1105508" y="2016875"/>
                <a:ext cx="1443986" cy="1443986"/>
              </a:xfrm>
              <a:prstGeom prst="flowChartConnector">
                <a:avLst/>
              </a:prstGeom>
              <a:solidFill>
                <a:srgbClr val="765C96"/>
              </a:solidFill>
              <a:ln>
                <a:solidFill>
                  <a:srgbClr val="765C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latin typeface="Josefin Sans"/>
                </a:endParaRPr>
              </a:p>
            </p:txBody>
          </p:sp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1701F03-9183-454D-8248-2A9FE9617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2464" y="2090200"/>
              <a:ext cx="1003309" cy="1003309"/>
            </a:xfrm>
            <a:prstGeom prst="rect">
              <a:avLst/>
            </a:prstGeom>
            <a:ln>
              <a:solidFill>
                <a:srgbClr val="765C96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96094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790476" y="385759"/>
            <a:ext cx="11009175" cy="684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fr-FR" sz="3000" dirty="0">
                <a:latin typeface="Avenir Next LT Pro Demi" panose="020B0604020202020204" pitchFamily="34" charset="0"/>
              </a:rPr>
              <a:t>L’APEL DU RHONE – </a:t>
            </a:r>
            <a:r>
              <a:rPr lang="fr-FR" sz="3000" dirty="0">
                <a:solidFill>
                  <a:srgbClr val="765C96"/>
                </a:solidFill>
                <a:latin typeface="Avenir Next LT Pro Demi" panose="020B0604020202020204" pitchFamily="34" charset="0"/>
              </a:rPr>
              <a:t>SITE WEB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3376E79-CB86-4D04-BD43-4B4271FE3B30}"/>
              </a:ext>
            </a:extLst>
          </p:cNvPr>
          <p:cNvSpPr/>
          <p:nvPr/>
        </p:nvSpPr>
        <p:spPr>
          <a:xfrm>
            <a:off x="614853" y="417952"/>
            <a:ext cx="79993" cy="652732"/>
          </a:xfrm>
          <a:prstGeom prst="rect">
            <a:avLst/>
          </a:prstGeom>
          <a:solidFill>
            <a:srgbClr val="765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D00380"/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C0DD4E47-5202-4B06-A71C-77B02B7EF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946" y="5773271"/>
            <a:ext cx="1534116" cy="1084728"/>
          </a:xfrm>
          <a:prstGeom prst="rect">
            <a:avLst/>
          </a:prstGeom>
        </p:spPr>
      </p:pic>
      <p:pic>
        <p:nvPicPr>
          <p:cNvPr id="54" name="Espace réservé du contenu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8FBD52-7CA7-338E-4E58-2C69D02EFF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77123" y="1662578"/>
            <a:ext cx="5205865" cy="3800281"/>
          </a:xfrm>
          <a:noFill/>
        </p:spPr>
      </p:pic>
      <p:sp>
        <p:nvSpPr>
          <p:cNvPr id="57" name="Sous-titre 2">
            <a:extLst>
              <a:ext uri="{FF2B5EF4-FFF2-40B4-BE49-F238E27FC236}">
                <a16:creationId xmlns:a16="http://schemas.microsoft.com/office/drawing/2014/main" id="{1F752C47-0312-6BCC-5E63-D699E517EAFA}"/>
              </a:ext>
            </a:extLst>
          </p:cNvPr>
          <p:cNvSpPr txBox="1">
            <a:spLocks/>
          </p:cNvSpPr>
          <p:nvPr/>
        </p:nvSpPr>
        <p:spPr>
          <a:xfrm>
            <a:off x="6939282" y="1578919"/>
            <a:ext cx="4553722" cy="419435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Martel Sans Black"/>
                <a:ea typeface="+mn-ea"/>
                <a:cs typeface="Aharoni" panose="02010803020104030203" pitchFamily="2" charset="-79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Martel Sans Black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Martel Sans Black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Martel Sans Black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Martel Sans Black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8288" indent="-268288">
              <a:buFont typeface="Arial" panose="020B0604020202020204" pitchFamily="34" charset="0"/>
              <a:buChar char="•"/>
            </a:pPr>
            <a:r>
              <a:rPr lang="fr-FR" sz="2400" dirty="0">
                <a:latin typeface="Avenir Next LT Pro" panose="020B0504020202020204" pitchFamily="34" charset="0"/>
                <a:cs typeface="Helvetica 45 Light"/>
              </a:rPr>
              <a:t>De nombreuses </a:t>
            </a:r>
            <a:r>
              <a:rPr lang="fr-FR" sz="2400" b="1" dirty="0">
                <a:solidFill>
                  <a:srgbClr val="765C96"/>
                </a:solidFill>
                <a:latin typeface="Avenir Next LT Pro" panose="020B0504020202020204" pitchFamily="34" charset="0"/>
                <a:cs typeface="Helvetica 45 Light"/>
              </a:rPr>
              <a:t>pages d’informations</a:t>
            </a:r>
            <a:r>
              <a:rPr lang="fr-FR" sz="2400" dirty="0">
                <a:latin typeface="Avenir Next LT Pro" panose="020B0504020202020204" pitchFamily="34" charset="0"/>
                <a:cs typeface="Helvetica 45 Light"/>
              </a:rPr>
              <a:t> pour les Apel et les familles</a:t>
            </a:r>
            <a:endParaRPr lang="fr-FR" sz="2400" b="1" dirty="0">
              <a:latin typeface="Avenir Next LT Pro" panose="020B0504020202020204" pitchFamily="34" charset="0"/>
              <a:cs typeface="Helvetica 45 Light"/>
            </a:endParaRPr>
          </a:p>
          <a:p>
            <a:pPr marL="268288" indent="-268288"/>
            <a:endParaRPr lang="fr-FR" sz="1900" b="1" dirty="0">
              <a:latin typeface="Avenir Next LT Pro" panose="020B0504020202020204" pitchFamily="34" charset="0"/>
              <a:cs typeface="Helvetica 45 Light"/>
            </a:endParaRPr>
          </a:p>
          <a:p>
            <a:pPr marL="268288" indent="-268288"/>
            <a:r>
              <a:rPr lang="fr-FR" sz="2400" dirty="0">
                <a:latin typeface="Avenir Next LT Pro" panose="020B0504020202020204" pitchFamily="34" charset="0"/>
                <a:cs typeface="Helvetica 45 Light"/>
              </a:rPr>
              <a:t>Des </a:t>
            </a:r>
            <a:r>
              <a:rPr lang="fr-FR" sz="2400" b="1" dirty="0">
                <a:solidFill>
                  <a:srgbClr val="765C96"/>
                </a:solidFill>
                <a:latin typeface="Avenir Next LT Pro" panose="020B0504020202020204" pitchFamily="34" charset="0"/>
                <a:cs typeface="Helvetica 45 Light"/>
              </a:rPr>
              <a:t>articles d’actualité</a:t>
            </a:r>
            <a:r>
              <a:rPr lang="fr-FR" sz="2400" dirty="0">
                <a:solidFill>
                  <a:srgbClr val="765C96"/>
                </a:solidFill>
                <a:latin typeface="Avenir Next LT Pro" panose="020B0504020202020204" pitchFamily="34" charset="0"/>
                <a:cs typeface="Helvetica 45 Light"/>
              </a:rPr>
              <a:t> </a:t>
            </a:r>
            <a:r>
              <a:rPr lang="fr-FR" sz="2400" dirty="0">
                <a:latin typeface="Avenir Next LT Pro" panose="020B0504020202020204" pitchFamily="34" charset="0"/>
                <a:cs typeface="Helvetica 45 Light"/>
              </a:rPr>
              <a:t>publiés régulièrement</a:t>
            </a:r>
          </a:p>
          <a:p>
            <a:pPr marL="268288" indent="-268288"/>
            <a:endParaRPr lang="fr-FR" sz="1900" dirty="0">
              <a:latin typeface="Avenir Next LT Pro" panose="020B0504020202020204" pitchFamily="34" charset="0"/>
              <a:cs typeface="Helvetica 45 Light"/>
            </a:endParaRPr>
          </a:p>
          <a:p>
            <a:pPr marL="268288" indent="-268288"/>
            <a:r>
              <a:rPr lang="fr-FR" sz="2400" dirty="0">
                <a:latin typeface="Avenir Next LT Pro" panose="020B0504020202020204" pitchFamily="34" charset="0"/>
                <a:cs typeface="Helvetica 45 Light"/>
              </a:rPr>
              <a:t>Un </a:t>
            </a:r>
            <a:r>
              <a:rPr lang="fr-FR" sz="2400" b="1" dirty="0">
                <a:solidFill>
                  <a:srgbClr val="765C96"/>
                </a:solidFill>
                <a:latin typeface="Avenir Next LT Pro" panose="020B0504020202020204" pitchFamily="34" charset="0"/>
                <a:cs typeface="Helvetica 45 Light"/>
              </a:rPr>
              <a:t>suivi des événements</a:t>
            </a:r>
            <a:r>
              <a:rPr lang="fr-FR" sz="2400" dirty="0">
                <a:solidFill>
                  <a:srgbClr val="765C96"/>
                </a:solidFill>
                <a:latin typeface="Avenir Next LT Pro" panose="020B0504020202020204" pitchFamily="34" charset="0"/>
                <a:cs typeface="Helvetica 45 Light"/>
              </a:rPr>
              <a:t> </a:t>
            </a:r>
            <a:r>
              <a:rPr lang="fr-FR" sz="2400" dirty="0">
                <a:latin typeface="Avenir Next LT Pro" panose="020B0504020202020204" pitchFamily="34" charset="0"/>
                <a:cs typeface="Helvetica 45 Light"/>
              </a:rPr>
              <a:t>organisés par l’Apel du Rhône</a:t>
            </a:r>
          </a:p>
          <a:p>
            <a:pPr marL="268288" indent="-268288"/>
            <a:endParaRPr lang="fr-FR" sz="1900" dirty="0">
              <a:latin typeface="Avenir Next LT Pro" panose="020B0504020202020204" pitchFamily="34" charset="0"/>
              <a:cs typeface="Helvetica 45 Light"/>
            </a:endParaRPr>
          </a:p>
          <a:p>
            <a:pPr marL="268288" indent="-268288"/>
            <a:r>
              <a:rPr lang="fr-FR" sz="2400" dirty="0">
                <a:latin typeface="Avenir Next LT Pro" panose="020B0504020202020204" pitchFamily="34" charset="0"/>
                <a:cs typeface="Helvetica 45 Light"/>
              </a:rPr>
              <a:t>Un </a:t>
            </a:r>
            <a:r>
              <a:rPr lang="fr-FR" sz="2400" b="1" dirty="0">
                <a:solidFill>
                  <a:srgbClr val="765C96"/>
                </a:solidFill>
                <a:latin typeface="Avenir Next LT Pro" panose="020B0504020202020204" pitchFamily="34" charset="0"/>
                <a:cs typeface="Helvetica 45 Light"/>
              </a:rPr>
              <a:t>espace membre sécurisé</a:t>
            </a:r>
            <a:r>
              <a:rPr lang="fr-FR" sz="2400" dirty="0">
                <a:solidFill>
                  <a:srgbClr val="765C96"/>
                </a:solidFill>
                <a:latin typeface="Avenir Next LT Pro" panose="020B0504020202020204" pitchFamily="34" charset="0"/>
                <a:cs typeface="Helvetica 45 Light"/>
              </a:rPr>
              <a:t> </a:t>
            </a:r>
            <a:r>
              <a:rPr lang="fr-FR" sz="2400" dirty="0">
                <a:latin typeface="Avenir Next LT Pro" panose="020B0504020202020204" pitchFamily="34" charset="0"/>
                <a:cs typeface="Helvetica 45 Light"/>
              </a:rPr>
              <a:t>dans lequel stocker vos fichiers à transmettre à l’Apel du Rhône</a:t>
            </a:r>
          </a:p>
        </p:txBody>
      </p:sp>
    </p:spTree>
    <p:extLst>
      <p:ext uri="{BB962C8B-B14F-4D97-AF65-F5344CB8AC3E}">
        <p14:creationId xmlns:p14="http://schemas.microsoft.com/office/powerpoint/2010/main" val="2156066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790476" y="385759"/>
            <a:ext cx="11009175" cy="684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fr-FR" sz="3000" dirty="0">
                <a:latin typeface="Avenir Next LT Pro Demi" panose="020B0604020202020204" pitchFamily="34" charset="0"/>
              </a:rPr>
              <a:t>L’APEL DU RHONE – </a:t>
            </a:r>
            <a:r>
              <a:rPr lang="fr-FR" sz="3000" dirty="0">
                <a:solidFill>
                  <a:srgbClr val="765C96"/>
                </a:solidFill>
                <a:latin typeface="Avenir Next LT Pro Demi" panose="020B0604020202020204" pitchFamily="34" charset="0"/>
              </a:rPr>
              <a:t>LES SERVICES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3376E79-CB86-4D04-BD43-4B4271FE3B30}"/>
              </a:ext>
            </a:extLst>
          </p:cNvPr>
          <p:cNvSpPr/>
          <p:nvPr/>
        </p:nvSpPr>
        <p:spPr>
          <a:xfrm>
            <a:off x="614853" y="417952"/>
            <a:ext cx="79993" cy="652732"/>
          </a:xfrm>
          <a:prstGeom prst="rect">
            <a:avLst/>
          </a:prstGeom>
          <a:solidFill>
            <a:srgbClr val="765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D00380"/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C0DD4E47-5202-4B06-A71C-77B02B7EF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946" y="5773271"/>
            <a:ext cx="1534116" cy="108472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860394A-A2BE-FC53-A335-7D73E0666C31}"/>
              </a:ext>
            </a:extLst>
          </p:cNvPr>
          <p:cNvSpPr txBox="1"/>
          <p:nvPr/>
        </p:nvSpPr>
        <p:spPr>
          <a:xfrm>
            <a:off x="9193757" y="1546698"/>
            <a:ext cx="247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Avenir Next LT Pro" panose="020B0504020202020204" pitchFamily="34" charset="0"/>
              </a:rPr>
              <a:t>Animation </a:t>
            </a:r>
            <a:r>
              <a:rPr lang="fr-FR" b="1" dirty="0">
                <a:solidFill>
                  <a:srgbClr val="765C96"/>
                </a:solidFill>
                <a:latin typeface="Avenir Next LT Pro" panose="020B0504020202020204" pitchFamily="34" charset="0"/>
              </a:rPr>
              <a:t>pastorale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83B9D82-5D9D-D547-2594-05E75A3C7F92}"/>
              </a:ext>
            </a:extLst>
          </p:cNvPr>
          <p:cNvSpPr txBox="1"/>
          <p:nvPr/>
        </p:nvSpPr>
        <p:spPr>
          <a:xfrm>
            <a:off x="5654530" y="1546698"/>
            <a:ext cx="247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venir Next LT Pro" panose="020B0504020202020204" pitchFamily="34" charset="0"/>
              </a:rPr>
              <a:t>Animation </a:t>
            </a:r>
            <a:r>
              <a:rPr lang="fr-FR" b="1" dirty="0">
                <a:solidFill>
                  <a:srgbClr val="765C96"/>
                </a:solidFill>
                <a:latin typeface="Avenir Next LT Pro" panose="020B0504020202020204" pitchFamily="34" charset="0"/>
              </a:rPr>
              <a:t>RPE</a:t>
            </a:r>
            <a:r>
              <a:rPr lang="fr-FR" sz="1800" b="0" i="0" baseline="3000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©</a:t>
            </a:r>
            <a:endParaRPr lang="fr-FR" b="1" dirty="0">
              <a:solidFill>
                <a:srgbClr val="765C96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06B285E-08C4-A1E1-3F14-310F8ABB5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73" y="1916030"/>
            <a:ext cx="3301665" cy="25894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44454F2-AD55-1F86-1C06-3F49BF82B4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73" y="4658874"/>
            <a:ext cx="1499111" cy="118120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A34A817-9B71-A17D-1DE1-3DD92787FE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9178" y="4658874"/>
            <a:ext cx="1571260" cy="118120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3749E8A7-74AF-7112-816D-6D31462D8AF7}"/>
              </a:ext>
            </a:extLst>
          </p:cNvPr>
          <p:cNvSpPr txBox="1"/>
          <p:nvPr/>
        </p:nvSpPr>
        <p:spPr>
          <a:xfrm>
            <a:off x="484963" y="1546698"/>
            <a:ext cx="3560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venir Next LT Pro" panose="020B0504020202020204" pitchFamily="34" charset="0"/>
              </a:rPr>
              <a:t>Actions </a:t>
            </a:r>
            <a:r>
              <a:rPr lang="fr-FR" b="1" dirty="0">
                <a:solidFill>
                  <a:srgbClr val="765C96"/>
                </a:solidFill>
                <a:latin typeface="Avenir Next LT Pro" panose="020B0504020202020204" pitchFamily="34" charset="0"/>
              </a:rPr>
              <a:t>Orientation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B16CCD2-CDE0-F003-27C9-ABFB8C34076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6"/>
          <a:stretch/>
        </p:blipFill>
        <p:spPr>
          <a:xfrm>
            <a:off x="2992670" y="1931192"/>
            <a:ext cx="1688250" cy="1207865"/>
          </a:xfrm>
          <a:prstGeom prst="rect">
            <a:avLst/>
          </a:prstGeom>
        </p:spPr>
      </p:pic>
      <p:pic>
        <p:nvPicPr>
          <p:cNvPr id="9" name="Image 8" descr="Une image contenant texte, extérieur&#10;&#10;Description générée automatiquement">
            <a:extLst>
              <a:ext uri="{FF2B5EF4-FFF2-40B4-BE49-F238E27FC236}">
                <a16:creationId xmlns:a16="http://schemas.microsoft.com/office/drawing/2014/main" id="{47FD0B0B-2519-3047-E4FC-7573234A8A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86" y="1931192"/>
            <a:ext cx="2692890" cy="2258278"/>
          </a:xfrm>
          <a:prstGeom prst="rect">
            <a:avLst/>
          </a:prstGeom>
        </p:spPr>
      </p:pic>
      <p:pic>
        <p:nvPicPr>
          <p:cNvPr id="7170" name="Picture 2" descr="Diagoriente, une application pour accompagner les parcours des jeunes | Afpa">
            <a:extLst>
              <a:ext uri="{FF2B5EF4-FFF2-40B4-BE49-F238E27FC236}">
                <a16:creationId xmlns:a16="http://schemas.microsoft.com/office/drawing/2014/main" id="{2D634E8B-9701-9C6D-5461-8D878979A2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6" t="25667" r="25759" b="26968"/>
          <a:stretch/>
        </p:blipFill>
        <p:spPr bwMode="auto">
          <a:xfrm>
            <a:off x="2992670" y="3189766"/>
            <a:ext cx="1688250" cy="99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ENTREPRENDRE POUR APPRENDRE PAYS DE LA LOIRE recrutement - Offres d'emploi  et stages">
            <a:extLst>
              <a:ext uri="{FF2B5EF4-FFF2-40B4-BE49-F238E27FC236}">
                <a16:creationId xmlns:a16="http://schemas.microsoft.com/office/drawing/2014/main" id="{B2E532F2-2053-ADC2-7FAF-533E2FE6A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86" y="4240179"/>
            <a:ext cx="3254184" cy="1084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Trouver/Créer : Co-ingénierie, formation et accompagnement...">
            <a:extLst>
              <a:ext uri="{FF2B5EF4-FFF2-40B4-BE49-F238E27FC236}">
                <a16:creationId xmlns:a16="http://schemas.microsoft.com/office/drawing/2014/main" id="{C83230A6-F424-ABDB-4BA3-CB875C828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191" y="4240177"/>
            <a:ext cx="1084729" cy="1084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 21" descr="Une image contenant texte, carte de visite, graphiques vectoriels&#10;&#10;Description générée automatiquement">
            <a:extLst>
              <a:ext uri="{FF2B5EF4-FFF2-40B4-BE49-F238E27FC236}">
                <a16:creationId xmlns:a16="http://schemas.microsoft.com/office/drawing/2014/main" id="{49F84362-B4CE-4885-7569-C68D4D2096D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579" y="1916030"/>
            <a:ext cx="2766757" cy="392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32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790476" y="385759"/>
            <a:ext cx="11009175" cy="684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fr-FR" sz="3000" dirty="0">
                <a:latin typeface="Avenir Next LT Pro Demi" panose="020B0604020202020204" pitchFamily="34" charset="0"/>
              </a:rPr>
              <a:t>L’APEL DU RHONE – </a:t>
            </a:r>
            <a:r>
              <a:rPr lang="fr-FR" sz="3000" dirty="0">
                <a:solidFill>
                  <a:srgbClr val="765C96"/>
                </a:solidFill>
                <a:latin typeface="Avenir Next LT Pro Demi" panose="020B0604020202020204" pitchFamily="34" charset="0"/>
              </a:rPr>
              <a:t>LES SERVICES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3376E79-CB86-4D04-BD43-4B4271FE3B30}"/>
              </a:ext>
            </a:extLst>
          </p:cNvPr>
          <p:cNvSpPr/>
          <p:nvPr/>
        </p:nvSpPr>
        <p:spPr>
          <a:xfrm>
            <a:off x="614853" y="417952"/>
            <a:ext cx="79993" cy="652732"/>
          </a:xfrm>
          <a:prstGeom prst="rect">
            <a:avLst/>
          </a:prstGeom>
          <a:solidFill>
            <a:srgbClr val="765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D00380"/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C0DD4E47-5202-4B06-A71C-77B02B7EF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946" y="5773271"/>
            <a:ext cx="1534116" cy="108472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3749E8A7-74AF-7112-816D-6D31462D8AF7}"/>
              </a:ext>
            </a:extLst>
          </p:cNvPr>
          <p:cNvSpPr txBox="1"/>
          <p:nvPr/>
        </p:nvSpPr>
        <p:spPr>
          <a:xfrm>
            <a:off x="6483299" y="1002886"/>
            <a:ext cx="5042464" cy="461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>
                <a:latin typeface="Avenir Next LT Pro" panose="020B0504020202020204" pitchFamily="34" charset="0"/>
              </a:rPr>
              <a:t>Des salariés </a:t>
            </a:r>
            <a:r>
              <a:rPr lang="fr-FR" b="1" dirty="0">
                <a:solidFill>
                  <a:srgbClr val="765C96"/>
                </a:solidFill>
                <a:latin typeface="Avenir Next LT Pro" panose="020B0504020202020204" pitchFamily="34" charset="0"/>
              </a:rPr>
              <a:t>à votre écoute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7F3D490-77D3-A16F-298D-C7DCFA825A03}"/>
              </a:ext>
            </a:extLst>
          </p:cNvPr>
          <p:cNvSpPr/>
          <p:nvPr/>
        </p:nvSpPr>
        <p:spPr>
          <a:xfrm>
            <a:off x="9171396" y="1581312"/>
            <a:ext cx="1574436" cy="2467688"/>
          </a:xfrm>
          <a:prstGeom prst="rect">
            <a:avLst/>
          </a:prstGeom>
          <a:solidFill>
            <a:srgbClr val="765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D0038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F857F0D-0F65-4650-E547-8A507F8213BF}"/>
              </a:ext>
            </a:extLst>
          </p:cNvPr>
          <p:cNvSpPr/>
          <p:nvPr/>
        </p:nvSpPr>
        <p:spPr>
          <a:xfrm>
            <a:off x="7146687" y="1585625"/>
            <a:ext cx="1574436" cy="2467688"/>
          </a:xfrm>
          <a:prstGeom prst="rect">
            <a:avLst/>
          </a:prstGeom>
          <a:solidFill>
            <a:srgbClr val="765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D00380"/>
              </a:solidFill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FC359A60-F937-B1BB-AECD-E3129E30B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1" b="8191"/>
          <a:stretch/>
        </p:blipFill>
        <p:spPr>
          <a:xfrm>
            <a:off x="9361596" y="1807697"/>
            <a:ext cx="1218569" cy="1358765"/>
          </a:xfrm>
          <a:prstGeom prst="flowChartConnector">
            <a:avLst/>
          </a:prstGeom>
        </p:spPr>
      </p:pic>
      <p:sp>
        <p:nvSpPr>
          <p:cNvPr id="44" name="Titre 1">
            <a:extLst>
              <a:ext uri="{FF2B5EF4-FFF2-40B4-BE49-F238E27FC236}">
                <a16:creationId xmlns:a16="http://schemas.microsoft.com/office/drawing/2014/main" id="{A452C8BF-A766-8549-AAC4-BEAADF6337B3}"/>
              </a:ext>
            </a:extLst>
          </p:cNvPr>
          <p:cNvSpPr txBox="1">
            <a:spLocks/>
          </p:cNvSpPr>
          <p:nvPr/>
        </p:nvSpPr>
        <p:spPr>
          <a:xfrm>
            <a:off x="7151488" y="3176826"/>
            <a:ext cx="1564833" cy="8093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Carine</a:t>
            </a:r>
          </a:p>
          <a:p>
            <a:pPr algn="ctr"/>
            <a:r>
              <a:rPr lang="fr-FR" sz="18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De Camaret</a:t>
            </a:r>
          </a:p>
        </p:txBody>
      </p:sp>
      <p:sp>
        <p:nvSpPr>
          <p:cNvPr id="47" name="Titre 1">
            <a:extLst>
              <a:ext uri="{FF2B5EF4-FFF2-40B4-BE49-F238E27FC236}">
                <a16:creationId xmlns:a16="http://schemas.microsoft.com/office/drawing/2014/main" id="{6C2DEF76-67FA-25CD-A848-7DFDC50A72A7}"/>
              </a:ext>
            </a:extLst>
          </p:cNvPr>
          <p:cNvSpPr txBox="1">
            <a:spLocks/>
          </p:cNvSpPr>
          <p:nvPr/>
        </p:nvSpPr>
        <p:spPr>
          <a:xfrm>
            <a:off x="9165733" y="3225381"/>
            <a:ext cx="1564833" cy="8093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Clémentine</a:t>
            </a:r>
          </a:p>
          <a:p>
            <a:pPr algn="ctr"/>
            <a:r>
              <a:rPr lang="fr-FR" sz="18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Lavieville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D29D68B6-D8A3-3619-84C3-8FD34DBB3023}"/>
              </a:ext>
            </a:extLst>
          </p:cNvPr>
          <p:cNvSpPr txBox="1"/>
          <p:nvPr/>
        </p:nvSpPr>
        <p:spPr>
          <a:xfrm>
            <a:off x="6483299" y="4187472"/>
            <a:ext cx="5338612" cy="1292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latin typeface="Avenir Next LT Pro" panose="020B0504020202020204" pitchFamily="34" charset="0"/>
              </a:rPr>
              <a:t>04 78 37 74 71 – contact-infos@apeldurhone.fr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latin typeface="Avenir Next LT Pro" panose="020B0504020202020204" pitchFamily="34" charset="0"/>
              </a:rPr>
              <a:t>Du lundi au vendredi de 8h30 à 17h00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latin typeface="Avenir Next LT Pro" panose="020B0504020202020204" pitchFamily="34" charset="0"/>
              </a:rPr>
              <a:t>13 Av. des Saulles - Oullins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06FAA7F8-6DB6-2361-30EB-A9F734734C83}"/>
              </a:ext>
            </a:extLst>
          </p:cNvPr>
          <p:cNvSpPr txBox="1"/>
          <p:nvPr/>
        </p:nvSpPr>
        <p:spPr>
          <a:xfrm>
            <a:off x="990690" y="1115453"/>
            <a:ext cx="4181979" cy="461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>
                <a:latin typeface="Avenir Next LT Pro" panose="020B0504020202020204" pitchFamily="34" charset="0"/>
              </a:rPr>
              <a:t>Animation</a:t>
            </a:r>
            <a:r>
              <a:rPr lang="fr-FR" b="1" dirty="0">
                <a:solidFill>
                  <a:srgbClr val="765C96"/>
                </a:solidFill>
                <a:latin typeface="Avenir Next LT Pro" panose="020B0504020202020204" pitchFamily="34" charset="0"/>
              </a:rPr>
              <a:t> Parentalité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DFB822-4E0E-944D-D5F8-AD507C9758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493" y="1632984"/>
            <a:ext cx="3013024" cy="1496469"/>
          </a:xfrm>
          <a:prstGeom prst="rect">
            <a:avLst/>
          </a:prstGeom>
        </p:spPr>
      </p:pic>
      <p:pic>
        <p:nvPicPr>
          <p:cNvPr id="16" name="Image 15" descr="Une image contenant texte&#10;&#10;Description générée automatiquement">
            <a:extLst>
              <a:ext uri="{FF2B5EF4-FFF2-40B4-BE49-F238E27FC236}">
                <a16:creationId xmlns:a16="http://schemas.microsoft.com/office/drawing/2014/main" id="{45374C6C-AD04-E7F6-42C3-F01744241C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983" y="3226050"/>
            <a:ext cx="3013024" cy="1496469"/>
          </a:xfrm>
          <a:prstGeom prst="rect">
            <a:avLst/>
          </a:prstGeom>
        </p:spPr>
      </p:pic>
      <p:pic>
        <p:nvPicPr>
          <p:cNvPr id="51" name="Image 50" descr="Une image contenant texte, tableau blanc&#10;&#10;Description générée automatiquement">
            <a:extLst>
              <a:ext uri="{FF2B5EF4-FFF2-40B4-BE49-F238E27FC236}">
                <a16:creationId xmlns:a16="http://schemas.microsoft.com/office/drawing/2014/main" id="{58CDC7C9-BD91-D91A-AC21-97D360CD25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9" y="1632984"/>
            <a:ext cx="1853721" cy="3089535"/>
          </a:xfrm>
          <a:prstGeom prst="rect">
            <a:avLst/>
          </a:prstGeom>
        </p:spPr>
      </p:pic>
      <p:pic>
        <p:nvPicPr>
          <p:cNvPr id="53" name="Image 52" descr="Une image contenant texte&#10;&#10;Description générée automatiquement">
            <a:extLst>
              <a:ext uri="{FF2B5EF4-FFF2-40B4-BE49-F238E27FC236}">
                <a16:creationId xmlns:a16="http://schemas.microsoft.com/office/drawing/2014/main" id="{A26BCD44-71DA-DE97-5DBE-231C2A4BC6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67" y="4819116"/>
            <a:ext cx="3660140" cy="192157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7CE05B2-607E-2013-E643-355C5F3B22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6" b="8286"/>
          <a:stretch/>
        </p:blipFill>
        <p:spPr>
          <a:xfrm>
            <a:off x="7324619" y="1823098"/>
            <a:ext cx="1218569" cy="1358765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686096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9" grpId="0" animBg="1"/>
      <p:bldP spid="40" grpId="0" animBg="1"/>
      <p:bldP spid="44" grpId="0"/>
      <p:bldP spid="47" grpId="0"/>
      <p:bldP spid="48" grpId="0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158406-21C3-46BC-AD26-57842A12EA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746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4107184" y="2655925"/>
            <a:ext cx="3977632" cy="1546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400" dirty="0">
                <a:solidFill>
                  <a:schemeClr val="bg1"/>
                </a:solidFill>
                <a:latin typeface="Avenir Next LT Pro Demi" panose="020B0604020202020204" pitchFamily="34" charset="0"/>
              </a:rPr>
              <a:t>NOTRE APEL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E288CF5-3DFB-494A-8AB4-DDD713E518A8}"/>
              </a:ext>
            </a:extLst>
          </p:cNvPr>
          <p:cNvGrpSpPr/>
          <p:nvPr/>
        </p:nvGrpSpPr>
        <p:grpSpPr>
          <a:xfrm>
            <a:off x="3534032" y="2309571"/>
            <a:ext cx="1146305" cy="1119430"/>
            <a:chOff x="3366468" y="2309570"/>
            <a:chExt cx="1146305" cy="1119430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E12AF86E-3E5B-4DBB-8E78-999D99162D4E}"/>
                </a:ext>
              </a:extLst>
            </p:cNvPr>
            <p:cNvCxnSpPr>
              <a:cxnSpLocks/>
            </p:cNvCxnSpPr>
            <p:nvPr/>
          </p:nvCxnSpPr>
          <p:spPr>
            <a:xfrm>
              <a:off x="3381556" y="2309570"/>
              <a:ext cx="0" cy="111943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4294E065-87F7-42A1-AEDA-988A31BC1956}"/>
                </a:ext>
              </a:extLst>
            </p:cNvPr>
            <p:cNvCxnSpPr>
              <a:cxnSpLocks/>
            </p:cNvCxnSpPr>
            <p:nvPr/>
          </p:nvCxnSpPr>
          <p:spPr>
            <a:xfrm>
              <a:off x="3366468" y="2309570"/>
              <a:ext cx="114630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8DC9731-E59A-48B1-B3E8-4F37E905E501}"/>
              </a:ext>
            </a:extLst>
          </p:cNvPr>
          <p:cNvGrpSpPr/>
          <p:nvPr/>
        </p:nvGrpSpPr>
        <p:grpSpPr>
          <a:xfrm>
            <a:off x="7432549" y="3429000"/>
            <a:ext cx="1131217" cy="1133476"/>
            <a:chOff x="7264985" y="3428999"/>
            <a:chExt cx="1131217" cy="1133476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D4C67F1-FD8A-4E03-990E-E014951E49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96202" y="3428999"/>
              <a:ext cx="0" cy="1133476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C78602C0-1EBE-4966-8681-E6B30B12723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264985" y="4548429"/>
              <a:ext cx="113121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46551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158406-21C3-46BC-AD26-57842A12EAF5}"/>
              </a:ext>
            </a:extLst>
          </p:cNvPr>
          <p:cNvSpPr/>
          <p:nvPr/>
        </p:nvSpPr>
        <p:spPr>
          <a:xfrm>
            <a:off x="502709" y="325462"/>
            <a:ext cx="79993" cy="652732"/>
          </a:xfrm>
          <a:prstGeom prst="rect">
            <a:avLst/>
          </a:prstGeom>
          <a:solidFill>
            <a:srgbClr val="765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D00380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680870" y="352577"/>
            <a:ext cx="10710988" cy="598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000" dirty="0">
                <a:latin typeface="Avenir Next LT Pro Demi" panose="020B0604020202020204" pitchFamily="34" charset="0"/>
              </a:rPr>
              <a:t>L’ APEL XXXXXX - NOS </a:t>
            </a:r>
            <a:r>
              <a:rPr lang="fr-FR" sz="3000" dirty="0">
                <a:solidFill>
                  <a:srgbClr val="765C96"/>
                </a:solidFill>
                <a:latin typeface="Avenir Next LT Pro Demi" panose="020B0604020202020204" pitchFamily="34" charset="0"/>
              </a:rPr>
              <a:t>MEMBRES BÉNÉVOLES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09B0204-FE18-4DE7-90C7-EF095FA45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946" y="5773271"/>
            <a:ext cx="1534116" cy="1084728"/>
          </a:xfrm>
          <a:prstGeom prst="rect">
            <a:avLst/>
          </a:prstGeom>
        </p:spPr>
      </p:pic>
      <p:pic>
        <p:nvPicPr>
          <p:cNvPr id="17" name="Picture 2" descr="Contour de visage avec grimace avec un remplissage uni">
            <a:extLst>
              <a:ext uri="{FF2B5EF4-FFF2-40B4-BE49-F238E27FC236}">
                <a16:creationId xmlns:a16="http://schemas.microsoft.com/office/drawing/2014/main" id="{EC7DA4FF-EBAB-4C47-A4BC-64F796D84E5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703468" y="1474527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35" name="Titre 1">
            <a:extLst>
              <a:ext uri="{FF2B5EF4-FFF2-40B4-BE49-F238E27FC236}">
                <a16:creationId xmlns:a16="http://schemas.microsoft.com/office/drawing/2014/main" id="{79A297DD-6A5E-43E3-A291-FC9B35ED2D44}"/>
              </a:ext>
            </a:extLst>
          </p:cNvPr>
          <p:cNvSpPr txBox="1">
            <a:spLocks/>
          </p:cNvSpPr>
          <p:nvPr/>
        </p:nvSpPr>
        <p:spPr>
          <a:xfrm>
            <a:off x="518703" y="2720126"/>
            <a:ext cx="1777372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latin typeface="Avenir Next LT Pro" panose="020B0504020202020204" pitchFamily="34" charset="0"/>
              </a:rPr>
              <a:t>XXXXXX</a:t>
            </a:r>
          </a:p>
          <a:p>
            <a:pPr algn="ctr"/>
            <a:r>
              <a:rPr lang="fr-FR" sz="1400" dirty="0">
                <a:solidFill>
                  <a:srgbClr val="D00380"/>
                </a:solidFill>
                <a:latin typeface="Avenir Next LT Pro" panose="020B0504020202020204" pitchFamily="34" charset="0"/>
              </a:rPr>
              <a:t>Président</a:t>
            </a:r>
          </a:p>
        </p:txBody>
      </p:sp>
      <p:sp>
        <p:nvSpPr>
          <p:cNvPr id="36" name="Titre 1">
            <a:extLst>
              <a:ext uri="{FF2B5EF4-FFF2-40B4-BE49-F238E27FC236}">
                <a16:creationId xmlns:a16="http://schemas.microsoft.com/office/drawing/2014/main" id="{61716C34-5434-460C-A579-3230DF74390F}"/>
              </a:ext>
            </a:extLst>
          </p:cNvPr>
          <p:cNvSpPr txBox="1">
            <a:spLocks/>
          </p:cNvSpPr>
          <p:nvPr/>
        </p:nvSpPr>
        <p:spPr>
          <a:xfrm>
            <a:off x="2376993" y="2721029"/>
            <a:ext cx="1777372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latin typeface="Avenir Next LT Pro" panose="020B0504020202020204" pitchFamily="34" charset="0"/>
              </a:rPr>
              <a:t>XXXXX</a:t>
            </a:r>
          </a:p>
          <a:p>
            <a:pPr algn="ctr"/>
            <a:r>
              <a:rPr lang="fr-FR" sz="1400" dirty="0">
                <a:solidFill>
                  <a:srgbClr val="D00380"/>
                </a:solidFill>
                <a:latin typeface="Avenir Next LT Pro" panose="020B0504020202020204" pitchFamily="34" charset="0"/>
              </a:rPr>
              <a:t>Trésorier</a:t>
            </a: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A4DD0FC6-EA8E-47AD-B5E5-ADD157A2E4E7}"/>
              </a:ext>
            </a:extLst>
          </p:cNvPr>
          <p:cNvSpPr txBox="1">
            <a:spLocks/>
          </p:cNvSpPr>
          <p:nvPr/>
        </p:nvSpPr>
        <p:spPr>
          <a:xfrm>
            <a:off x="4238399" y="2701271"/>
            <a:ext cx="1777372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latin typeface="Avenir Next LT Pro" panose="020B0504020202020204" pitchFamily="34" charset="0"/>
              </a:rPr>
              <a:t>XXXXXX</a:t>
            </a:r>
          </a:p>
          <a:p>
            <a:pPr algn="ctr"/>
            <a:r>
              <a:rPr lang="fr-FR" sz="1400" dirty="0">
                <a:solidFill>
                  <a:srgbClr val="D00380"/>
                </a:solidFill>
                <a:latin typeface="Avenir Next LT Pro" panose="020B0504020202020204" pitchFamily="34" charset="0"/>
              </a:rPr>
              <a:t>Secrétaire</a:t>
            </a:r>
          </a:p>
        </p:txBody>
      </p:sp>
      <p:sp>
        <p:nvSpPr>
          <p:cNvPr id="38" name="Titre 1">
            <a:extLst>
              <a:ext uri="{FF2B5EF4-FFF2-40B4-BE49-F238E27FC236}">
                <a16:creationId xmlns:a16="http://schemas.microsoft.com/office/drawing/2014/main" id="{B64329C3-1A23-4E53-AB58-28914A012912}"/>
              </a:ext>
            </a:extLst>
          </p:cNvPr>
          <p:cNvSpPr txBox="1">
            <a:spLocks/>
          </p:cNvSpPr>
          <p:nvPr/>
        </p:nvSpPr>
        <p:spPr>
          <a:xfrm>
            <a:off x="6044398" y="2712366"/>
            <a:ext cx="1777372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latin typeface="Avenir Next LT Pro" panose="020B0504020202020204" pitchFamily="34" charset="0"/>
              </a:rPr>
              <a:t>XXXXXXX</a:t>
            </a:r>
          </a:p>
          <a:p>
            <a:pPr algn="ctr"/>
            <a:r>
              <a:rPr lang="fr-FR" sz="1400" dirty="0">
                <a:solidFill>
                  <a:srgbClr val="D00380"/>
                </a:solidFill>
                <a:latin typeface="Avenir Next LT Pro" panose="020B0504020202020204" pitchFamily="34" charset="0"/>
              </a:rPr>
              <a:t>Vice-Président</a:t>
            </a:r>
          </a:p>
        </p:txBody>
      </p:sp>
      <p:sp>
        <p:nvSpPr>
          <p:cNvPr id="39" name="Titre 1">
            <a:extLst>
              <a:ext uri="{FF2B5EF4-FFF2-40B4-BE49-F238E27FC236}">
                <a16:creationId xmlns:a16="http://schemas.microsoft.com/office/drawing/2014/main" id="{97796D74-F49C-4F90-B649-F2DFFBC1AB6D}"/>
              </a:ext>
            </a:extLst>
          </p:cNvPr>
          <p:cNvSpPr txBox="1">
            <a:spLocks/>
          </p:cNvSpPr>
          <p:nvPr/>
        </p:nvSpPr>
        <p:spPr>
          <a:xfrm>
            <a:off x="9711803" y="2710698"/>
            <a:ext cx="1777372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latin typeface="Avenir Next LT Pro" panose="020B0504020202020204" pitchFamily="34" charset="0"/>
              </a:rPr>
              <a:t>XXXXXX</a:t>
            </a:r>
          </a:p>
          <a:p>
            <a:pPr algn="ctr"/>
            <a:r>
              <a:rPr lang="fr-FR" sz="1400" dirty="0">
                <a:solidFill>
                  <a:srgbClr val="D00380"/>
                </a:solidFill>
                <a:latin typeface="Avenir Next LT Pro" panose="020B0504020202020204" pitchFamily="34" charset="0"/>
              </a:rPr>
              <a:t>Vice-secrétaire</a:t>
            </a:r>
          </a:p>
        </p:txBody>
      </p:sp>
      <p:sp>
        <p:nvSpPr>
          <p:cNvPr id="40" name="Titre 1">
            <a:extLst>
              <a:ext uri="{FF2B5EF4-FFF2-40B4-BE49-F238E27FC236}">
                <a16:creationId xmlns:a16="http://schemas.microsoft.com/office/drawing/2014/main" id="{9F49C677-DDC2-407D-A216-1E0700251003}"/>
              </a:ext>
            </a:extLst>
          </p:cNvPr>
          <p:cNvSpPr txBox="1">
            <a:spLocks/>
          </p:cNvSpPr>
          <p:nvPr/>
        </p:nvSpPr>
        <p:spPr>
          <a:xfrm>
            <a:off x="7859051" y="2710697"/>
            <a:ext cx="1777372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latin typeface="Avenir Next LT Pro" panose="020B0504020202020204" pitchFamily="34" charset="0"/>
              </a:rPr>
              <a:t>XXXXXXX</a:t>
            </a:r>
          </a:p>
          <a:p>
            <a:pPr algn="ctr"/>
            <a:r>
              <a:rPr lang="fr-FR" sz="1400" dirty="0">
                <a:solidFill>
                  <a:srgbClr val="D00380"/>
                </a:solidFill>
                <a:latin typeface="Avenir Next LT Pro" panose="020B0504020202020204" pitchFamily="34" charset="0"/>
              </a:rPr>
              <a:t>Vice-trésorier</a:t>
            </a:r>
          </a:p>
        </p:txBody>
      </p:sp>
      <p:sp>
        <p:nvSpPr>
          <p:cNvPr id="41" name="Titre 1">
            <a:extLst>
              <a:ext uri="{FF2B5EF4-FFF2-40B4-BE49-F238E27FC236}">
                <a16:creationId xmlns:a16="http://schemas.microsoft.com/office/drawing/2014/main" id="{1BE78207-12AA-480D-ABF2-13F152CB00F6}"/>
              </a:ext>
            </a:extLst>
          </p:cNvPr>
          <p:cNvSpPr txBox="1">
            <a:spLocks/>
          </p:cNvSpPr>
          <p:nvPr/>
        </p:nvSpPr>
        <p:spPr>
          <a:xfrm>
            <a:off x="502709" y="5097394"/>
            <a:ext cx="1777372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latin typeface="Avenir Next LT Pro" panose="020B0504020202020204" pitchFamily="34" charset="0"/>
              </a:rPr>
              <a:t>XXXXXXX</a:t>
            </a:r>
          </a:p>
          <a:p>
            <a:pPr algn="ctr"/>
            <a:r>
              <a:rPr lang="fr-FR" sz="1400" dirty="0">
                <a:solidFill>
                  <a:srgbClr val="D00380"/>
                </a:solidFill>
                <a:latin typeface="Avenir Next LT Pro" panose="020B0504020202020204" pitchFamily="34" charset="0"/>
              </a:rPr>
              <a:t>Administrateur</a:t>
            </a:r>
            <a:endParaRPr lang="fr-FR" sz="1400" b="1" dirty="0">
              <a:latin typeface="Avenir Next LT Pro" panose="020B0504020202020204" pitchFamily="34" charset="0"/>
            </a:endParaRPr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C34309F2-0FFD-4828-B8E0-71E476326E32}"/>
              </a:ext>
            </a:extLst>
          </p:cNvPr>
          <p:cNvSpPr txBox="1">
            <a:spLocks/>
          </p:cNvSpPr>
          <p:nvPr/>
        </p:nvSpPr>
        <p:spPr>
          <a:xfrm>
            <a:off x="2312792" y="5184946"/>
            <a:ext cx="1874284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latin typeface="Avenir Next LT Pro" panose="020B0504020202020204" pitchFamily="34" charset="0"/>
              </a:rPr>
              <a:t>XXXXXXX</a:t>
            </a:r>
          </a:p>
          <a:p>
            <a:pPr algn="ctr"/>
            <a:r>
              <a:rPr lang="fr-FR" sz="1400" dirty="0">
                <a:solidFill>
                  <a:srgbClr val="D00380"/>
                </a:solidFill>
                <a:latin typeface="Avenir Next LT Pro" panose="020B0504020202020204" pitchFamily="34" charset="0"/>
              </a:rPr>
              <a:t>Administrateur</a:t>
            </a:r>
            <a:endParaRPr lang="fr-FR" sz="1400" b="1" dirty="0">
              <a:latin typeface="Avenir Next LT Pro" panose="020B0504020202020204" pitchFamily="34" charset="0"/>
            </a:endParaRPr>
          </a:p>
          <a:p>
            <a:pPr algn="ctr"/>
            <a:endParaRPr lang="fr-FR" sz="1400" b="1" dirty="0">
              <a:latin typeface="Avenir Next LT Pro" panose="020B0504020202020204" pitchFamily="34" charset="0"/>
            </a:endParaRPr>
          </a:p>
        </p:txBody>
      </p:sp>
      <p:sp>
        <p:nvSpPr>
          <p:cNvPr id="43" name="Titre 1">
            <a:extLst>
              <a:ext uri="{FF2B5EF4-FFF2-40B4-BE49-F238E27FC236}">
                <a16:creationId xmlns:a16="http://schemas.microsoft.com/office/drawing/2014/main" id="{8E1203D8-39F5-4E99-8270-A8EC8A5F332C}"/>
              </a:ext>
            </a:extLst>
          </p:cNvPr>
          <p:cNvSpPr txBox="1">
            <a:spLocks/>
          </p:cNvSpPr>
          <p:nvPr/>
        </p:nvSpPr>
        <p:spPr>
          <a:xfrm>
            <a:off x="4219787" y="5184946"/>
            <a:ext cx="1777372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latin typeface="Avenir Next LT Pro" panose="020B0504020202020204" pitchFamily="34" charset="0"/>
              </a:rPr>
              <a:t>XXXXXXX</a:t>
            </a:r>
          </a:p>
          <a:p>
            <a:pPr algn="ctr"/>
            <a:r>
              <a:rPr lang="fr-FR" sz="1400" dirty="0">
                <a:solidFill>
                  <a:srgbClr val="D00380"/>
                </a:solidFill>
                <a:latin typeface="Avenir Next LT Pro" panose="020B0504020202020204" pitchFamily="34" charset="0"/>
              </a:rPr>
              <a:t>Administrateur</a:t>
            </a:r>
            <a:endParaRPr lang="fr-FR" sz="1400" b="1" dirty="0">
              <a:latin typeface="Avenir Next LT Pro" panose="020B0504020202020204" pitchFamily="34" charset="0"/>
            </a:endParaRPr>
          </a:p>
          <a:p>
            <a:pPr algn="ctr"/>
            <a:endParaRPr lang="fr-FR" sz="1400" b="1" dirty="0">
              <a:latin typeface="Avenir Next LT Pro" panose="020B0504020202020204" pitchFamily="34" charset="0"/>
            </a:endParaRPr>
          </a:p>
        </p:txBody>
      </p:sp>
      <p:sp>
        <p:nvSpPr>
          <p:cNvPr id="49" name="Titre 1">
            <a:extLst>
              <a:ext uri="{FF2B5EF4-FFF2-40B4-BE49-F238E27FC236}">
                <a16:creationId xmlns:a16="http://schemas.microsoft.com/office/drawing/2014/main" id="{372819CE-1AAC-4C1B-97EC-DDCC7E157AEB}"/>
              </a:ext>
            </a:extLst>
          </p:cNvPr>
          <p:cNvSpPr txBox="1">
            <a:spLocks/>
          </p:cNvSpPr>
          <p:nvPr/>
        </p:nvSpPr>
        <p:spPr>
          <a:xfrm>
            <a:off x="5984767" y="5184946"/>
            <a:ext cx="1874284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latin typeface="Avenir Next LT Pro" panose="020B0504020202020204" pitchFamily="34" charset="0"/>
              </a:rPr>
              <a:t>XXXXXXX</a:t>
            </a:r>
          </a:p>
          <a:p>
            <a:pPr algn="ctr"/>
            <a:r>
              <a:rPr lang="fr-FR" sz="1400" dirty="0">
                <a:solidFill>
                  <a:srgbClr val="D00380"/>
                </a:solidFill>
                <a:latin typeface="Avenir Next LT Pro" panose="020B0504020202020204" pitchFamily="34" charset="0"/>
              </a:rPr>
              <a:t>Administrateur</a:t>
            </a:r>
            <a:endParaRPr lang="fr-FR" sz="1400" b="1" dirty="0">
              <a:latin typeface="Avenir Next LT Pro" panose="020B0504020202020204" pitchFamily="34" charset="0"/>
            </a:endParaRPr>
          </a:p>
          <a:p>
            <a:pPr algn="ctr"/>
            <a:endParaRPr lang="fr-FR" sz="1400" b="1" dirty="0">
              <a:latin typeface="Avenir Next LT Pro" panose="020B0504020202020204" pitchFamily="34" charset="0"/>
            </a:endParaRPr>
          </a:p>
        </p:txBody>
      </p:sp>
      <p:sp>
        <p:nvSpPr>
          <p:cNvPr id="50" name="Titre 1">
            <a:extLst>
              <a:ext uri="{FF2B5EF4-FFF2-40B4-BE49-F238E27FC236}">
                <a16:creationId xmlns:a16="http://schemas.microsoft.com/office/drawing/2014/main" id="{1CCF91D3-A097-4555-6D78-FBAFCD7A4B62}"/>
              </a:ext>
            </a:extLst>
          </p:cNvPr>
          <p:cNvSpPr txBox="1">
            <a:spLocks/>
          </p:cNvSpPr>
          <p:nvPr/>
        </p:nvSpPr>
        <p:spPr>
          <a:xfrm>
            <a:off x="7859051" y="5184946"/>
            <a:ext cx="1874284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latin typeface="Avenir Next LT Pro" panose="020B0504020202020204" pitchFamily="34" charset="0"/>
              </a:rPr>
              <a:t>XXXXXXX</a:t>
            </a:r>
          </a:p>
          <a:p>
            <a:pPr algn="ctr"/>
            <a:r>
              <a:rPr lang="fr-FR" sz="1400" dirty="0">
                <a:solidFill>
                  <a:srgbClr val="D00380"/>
                </a:solidFill>
                <a:latin typeface="Avenir Next LT Pro" panose="020B0504020202020204" pitchFamily="34" charset="0"/>
              </a:rPr>
              <a:t>Administrateur</a:t>
            </a:r>
            <a:endParaRPr lang="fr-FR" sz="1400" b="1" dirty="0">
              <a:latin typeface="Avenir Next LT Pro" panose="020B0504020202020204" pitchFamily="34" charset="0"/>
            </a:endParaRPr>
          </a:p>
          <a:p>
            <a:pPr algn="ctr"/>
            <a:endParaRPr lang="fr-FR" sz="1400" b="1" dirty="0">
              <a:latin typeface="Avenir Next LT Pro" panose="020B0504020202020204" pitchFamily="34" charset="0"/>
            </a:endParaRPr>
          </a:p>
        </p:txBody>
      </p:sp>
      <p:sp>
        <p:nvSpPr>
          <p:cNvPr id="51" name="Titre 1">
            <a:extLst>
              <a:ext uri="{FF2B5EF4-FFF2-40B4-BE49-F238E27FC236}">
                <a16:creationId xmlns:a16="http://schemas.microsoft.com/office/drawing/2014/main" id="{077EE5AE-2742-480A-BD63-684CDFD8E24C}"/>
              </a:ext>
            </a:extLst>
          </p:cNvPr>
          <p:cNvSpPr txBox="1">
            <a:spLocks/>
          </p:cNvSpPr>
          <p:nvPr/>
        </p:nvSpPr>
        <p:spPr>
          <a:xfrm>
            <a:off x="9711803" y="5184946"/>
            <a:ext cx="1874284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latin typeface="Avenir Next LT Pro" panose="020B0504020202020204" pitchFamily="34" charset="0"/>
              </a:rPr>
              <a:t>XXXXXXX</a:t>
            </a:r>
          </a:p>
          <a:p>
            <a:pPr algn="ctr"/>
            <a:r>
              <a:rPr lang="fr-FR" sz="1400" dirty="0">
                <a:solidFill>
                  <a:srgbClr val="D00380"/>
                </a:solidFill>
                <a:latin typeface="Avenir Next LT Pro" panose="020B0504020202020204" pitchFamily="34" charset="0"/>
              </a:rPr>
              <a:t>Administrateur</a:t>
            </a:r>
            <a:endParaRPr lang="fr-FR" sz="1400" b="1" dirty="0">
              <a:latin typeface="Avenir Next LT Pro" panose="020B0504020202020204" pitchFamily="34" charset="0"/>
            </a:endParaRPr>
          </a:p>
          <a:p>
            <a:pPr algn="ctr"/>
            <a:endParaRPr lang="fr-FR" sz="1400" b="1" dirty="0">
              <a:latin typeface="Avenir Next LT Pro" panose="020B0504020202020204" pitchFamily="34" charset="0"/>
            </a:endParaRPr>
          </a:p>
        </p:txBody>
      </p:sp>
      <p:pic>
        <p:nvPicPr>
          <p:cNvPr id="52" name="Picture 2" descr="Contour de visage avec grimace avec un remplissage uni">
            <a:extLst>
              <a:ext uri="{FF2B5EF4-FFF2-40B4-BE49-F238E27FC236}">
                <a16:creationId xmlns:a16="http://schemas.microsoft.com/office/drawing/2014/main" id="{FD1AF19E-81D9-A803-B10E-38D52793D09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2546013" y="1474526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53" name="Picture 2" descr="Contour de visage avec grimace avec un remplissage uni">
            <a:extLst>
              <a:ext uri="{FF2B5EF4-FFF2-40B4-BE49-F238E27FC236}">
                <a16:creationId xmlns:a16="http://schemas.microsoft.com/office/drawing/2014/main" id="{1FB57D93-7309-948E-7D58-3031339C265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4423164" y="1474526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54" name="Picture 2" descr="Contour de visage avec grimace avec un remplissage uni">
            <a:extLst>
              <a:ext uri="{FF2B5EF4-FFF2-40B4-BE49-F238E27FC236}">
                <a16:creationId xmlns:a16="http://schemas.microsoft.com/office/drawing/2014/main" id="{A46EDB5C-80AB-5566-84AA-E2A925A67C8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6229163" y="1474525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55" name="Picture 2" descr="Contour de visage avec grimace avec un remplissage uni">
            <a:extLst>
              <a:ext uri="{FF2B5EF4-FFF2-40B4-BE49-F238E27FC236}">
                <a16:creationId xmlns:a16="http://schemas.microsoft.com/office/drawing/2014/main" id="{DC3ED407-C84C-2CCB-622D-48245184995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8035162" y="1474524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56" name="Picture 2" descr="Contour de visage avec grimace avec un remplissage uni">
            <a:extLst>
              <a:ext uri="{FF2B5EF4-FFF2-40B4-BE49-F238E27FC236}">
                <a16:creationId xmlns:a16="http://schemas.microsoft.com/office/drawing/2014/main" id="{849F2F43-9830-694D-EE68-E44C77E73B3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9896568" y="1474523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57" name="Picture 2" descr="Contour de visage avec grimace avec un remplissage uni">
            <a:extLst>
              <a:ext uri="{FF2B5EF4-FFF2-40B4-BE49-F238E27FC236}">
                <a16:creationId xmlns:a16="http://schemas.microsoft.com/office/drawing/2014/main" id="{F2A3AF4F-3204-0EF1-5FA0-2EF27C6DB8E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708901" y="3846401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58" name="Picture 2" descr="Contour de visage avec grimace avec un remplissage uni">
            <a:extLst>
              <a:ext uri="{FF2B5EF4-FFF2-40B4-BE49-F238E27FC236}">
                <a16:creationId xmlns:a16="http://schemas.microsoft.com/office/drawing/2014/main" id="{26BE6AF5-84EC-E666-F50E-9ADD3EF01C2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2586328" y="3846400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59" name="Picture 2" descr="Contour de visage avec grimace avec un remplissage uni">
            <a:extLst>
              <a:ext uri="{FF2B5EF4-FFF2-40B4-BE49-F238E27FC236}">
                <a16:creationId xmlns:a16="http://schemas.microsoft.com/office/drawing/2014/main" id="{AB117E4B-E644-D7CF-4D3B-CB9BEE3683E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4463755" y="3861177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60" name="Picture 2" descr="Contour de visage avec grimace avec un remplissage uni">
            <a:extLst>
              <a:ext uri="{FF2B5EF4-FFF2-40B4-BE49-F238E27FC236}">
                <a16:creationId xmlns:a16="http://schemas.microsoft.com/office/drawing/2014/main" id="{09D8C0C7-6C03-419D-19B5-3BD7785082C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6229163" y="3846399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61" name="Picture 2" descr="Contour de visage avec grimace avec un remplissage uni">
            <a:extLst>
              <a:ext uri="{FF2B5EF4-FFF2-40B4-BE49-F238E27FC236}">
                <a16:creationId xmlns:a16="http://schemas.microsoft.com/office/drawing/2014/main" id="{93731878-C098-53A7-2154-5F25C07E082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8106590" y="3861177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62" name="Picture 2" descr="Contour de visage avec grimace avec un remplissage uni">
            <a:extLst>
              <a:ext uri="{FF2B5EF4-FFF2-40B4-BE49-F238E27FC236}">
                <a16:creationId xmlns:a16="http://schemas.microsoft.com/office/drawing/2014/main" id="{2F715EDE-176E-5501-5D24-2350099DA8C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9984017" y="3861177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2053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158406-21C3-46BC-AD26-57842A12EAF5}"/>
              </a:ext>
            </a:extLst>
          </p:cNvPr>
          <p:cNvSpPr/>
          <p:nvPr/>
        </p:nvSpPr>
        <p:spPr>
          <a:xfrm>
            <a:off x="502709" y="325462"/>
            <a:ext cx="79993" cy="652732"/>
          </a:xfrm>
          <a:prstGeom prst="rect">
            <a:avLst/>
          </a:prstGeom>
          <a:solidFill>
            <a:srgbClr val="765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D00380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680870" y="352577"/>
            <a:ext cx="10710988" cy="598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000" dirty="0">
                <a:latin typeface="Avenir Next LT Pro Demi" panose="020B0604020202020204" pitchFamily="34" charset="0"/>
              </a:rPr>
              <a:t>L’APEL XXXXXX - NOTRE </a:t>
            </a:r>
            <a:r>
              <a:rPr lang="fr-FR" sz="3000" dirty="0">
                <a:solidFill>
                  <a:srgbClr val="765C96"/>
                </a:solidFill>
                <a:latin typeface="Avenir Next LT Pro Demi" panose="020B0604020202020204" pitchFamily="34" charset="0"/>
              </a:rPr>
              <a:t>ORGANISATION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09B0204-FE18-4DE7-90C7-EF095FA45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946" y="5773271"/>
            <a:ext cx="1534116" cy="1084728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9F35A098-0E4D-041D-905A-EBE5277A3387}"/>
              </a:ext>
            </a:extLst>
          </p:cNvPr>
          <p:cNvSpPr txBox="1"/>
          <p:nvPr/>
        </p:nvSpPr>
        <p:spPr>
          <a:xfrm>
            <a:off x="680869" y="1347281"/>
            <a:ext cx="1071098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200" dirty="0">
                <a:solidFill>
                  <a:srgbClr val="FF0000"/>
                </a:solidFill>
                <a:latin typeface="Avenir Next LT Pro" panose="020B0504020202020204" pitchFamily="34" charset="0"/>
              </a:rPr>
              <a:t>Personnaliser en fonction de votre organisation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200" dirty="0">
                <a:latin typeface="Avenir Next LT Pro" panose="020B0504020202020204" pitchFamily="34" charset="0"/>
              </a:rPr>
              <a:t>Commission Cantine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200" dirty="0">
                <a:latin typeface="Avenir Next LT Pro" panose="020B0504020202020204" pitchFamily="34" charset="0"/>
              </a:rPr>
              <a:t>Parents correspondants – Suivi et formation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200" dirty="0">
                <a:latin typeface="Avenir Next LT Pro" panose="020B0504020202020204" pitchFamily="34" charset="0"/>
              </a:rPr>
              <a:t>Commission Fête de l’école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200" dirty="0">
                <a:latin typeface="Avenir Next LT Pro" panose="020B0504020202020204" pitchFamily="34" charset="0"/>
              </a:rPr>
              <a:t>……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fr-FR" sz="2200" dirty="0">
              <a:latin typeface="Avenir Next LT Pro" panose="020B050402020202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8C7EB6A-EE66-E29E-677C-32DEAAB61DFE}"/>
              </a:ext>
            </a:extLst>
          </p:cNvPr>
          <p:cNvSpPr txBox="1"/>
          <p:nvPr/>
        </p:nvSpPr>
        <p:spPr>
          <a:xfrm>
            <a:off x="680869" y="5221358"/>
            <a:ext cx="1071098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tx1"/>
                </a:solidFill>
                <a:latin typeface="Avenir Next LT Pro" panose="020B0504020202020204" pitchFamily="34" charset="0"/>
                <a:cs typeface="Helvetica 45 Light"/>
              </a:rPr>
              <a:t>Vous souhaitez vous associer à nos actions ?</a:t>
            </a:r>
          </a:p>
          <a:p>
            <a:pPr algn="ctr"/>
            <a:r>
              <a:rPr lang="fr-FR" sz="2800" b="1" dirty="0">
                <a:solidFill>
                  <a:srgbClr val="765C96"/>
                </a:solidFill>
                <a:latin typeface="Avenir Next LT Pro" panose="020B0504020202020204" pitchFamily="34" charset="0"/>
                <a:cs typeface="Helvetica 45 Light"/>
              </a:rPr>
              <a:t>N’hésitez pas à nous rejoindre !</a:t>
            </a:r>
          </a:p>
        </p:txBody>
      </p:sp>
    </p:spTree>
    <p:extLst>
      <p:ext uri="{BB962C8B-B14F-4D97-AF65-F5344CB8AC3E}">
        <p14:creationId xmlns:p14="http://schemas.microsoft.com/office/powerpoint/2010/main" val="3671642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158406-21C3-46BC-AD26-57842A12EA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CB4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4107184" y="2655925"/>
            <a:ext cx="3977632" cy="1546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400" dirty="0">
                <a:solidFill>
                  <a:schemeClr val="bg1"/>
                </a:solidFill>
                <a:latin typeface="Avenir Next LT Pro Demi" panose="020B0604020202020204" pitchFamily="34" charset="0"/>
              </a:rPr>
              <a:t>RAPPORT D’ACTIVITE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E288CF5-3DFB-494A-8AB4-DDD713E518A8}"/>
              </a:ext>
            </a:extLst>
          </p:cNvPr>
          <p:cNvGrpSpPr/>
          <p:nvPr/>
        </p:nvGrpSpPr>
        <p:grpSpPr>
          <a:xfrm>
            <a:off x="3534032" y="2309571"/>
            <a:ext cx="1146305" cy="1119430"/>
            <a:chOff x="3366468" y="2309570"/>
            <a:chExt cx="1146305" cy="1119430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E12AF86E-3E5B-4DBB-8E78-999D99162D4E}"/>
                </a:ext>
              </a:extLst>
            </p:cNvPr>
            <p:cNvCxnSpPr>
              <a:cxnSpLocks/>
            </p:cNvCxnSpPr>
            <p:nvPr/>
          </p:nvCxnSpPr>
          <p:spPr>
            <a:xfrm>
              <a:off x="3381556" y="2309570"/>
              <a:ext cx="0" cy="111943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4294E065-87F7-42A1-AEDA-988A31BC1956}"/>
                </a:ext>
              </a:extLst>
            </p:cNvPr>
            <p:cNvCxnSpPr>
              <a:cxnSpLocks/>
            </p:cNvCxnSpPr>
            <p:nvPr/>
          </p:nvCxnSpPr>
          <p:spPr>
            <a:xfrm>
              <a:off x="3366468" y="2309570"/>
              <a:ext cx="114630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8DC9731-E59A-48B1-B3E8-4F37E905E501}"/>
              </a:ext>
            </a:extLst>
          </p:cNvPr>
          <p:cNvGrpSpPr/>
          <p:nvPr/>
        </p:nvGrpSpPr>
        <p:grpSpPr>
          <a:xfrm>
            <a:off x="7432549" y="3429000"/>
            <a:ext cx="1131217" cy="1133476"/>
            <a:chOff x="7264985" y="3428999"/>
            <a:chExt cx="1131217" cy="1133476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D4C67F1-FD8A-4E03-990E-E014951E49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96202" y="3428999"/>
              <a:ext cx="0" cy="1133476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C78602C0-1EBE-4966-8681-E6B30B12723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264985" y="4548429"/>
              <a:ext cx="113121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2636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790476" y="385759"/>
            <a:ext cx="8382449" cy="684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fr-FR" sz="3000" dirty="0">
                <a:solidFill>
                  <a:srgbClr val="1CB4AC"/>
                </a:solidFill>
                <a:latin typeface="Avenir Next LT Pro Demi" panose="020B0604020202020204" pitchFamily="34" charset="0"/>
              </a:rPr>
              <a:t>LES ACTIONS </a:t>
            </a:r>
            <a:r>
              <a:rPr lang="fr-FR" sz="3000" dirty="0">
                <a:latin typeface="Avenir Next LT Pro Demi" panose="020B0604020202020204" pitchFamily="34" charset="0"/>
              </a:rPr>
              <a:t>DE L’ANNEE 2023-2024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F2B0394-EC90-404C-B248-B4AC31455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079" y="5722140"/>
            <a:ext cx="1513505" cy="95387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3376E79-CB86-4D04-BD43-4B4271FE3B30}"/>
              </a:ext>
            </a:extLst>
          </p:cNvPr>
          <p:cNvSpPr/>
          <p:nvPr/>
        </p:nvSpPr>
        <p:spPr>
          <a:xfrm>
            <a:off x="614853" y="417952"/>
            <a:ext cx="79993" cy="652732"/>
          </a:xfrm>
          <a:prstGeom prst="rect">
            <a:avLst/>
          </a:prstGeom>
          <a:solidFill>
            <a:srgbClr val="1CB4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D0038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9A29B8-2DB1-6032-0FE6-E95621543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476" y="1437436"/>
            <a:ext cx="5920875" cy="771660"/>
          </a:xfrm>
        </p:spPr>
        <p:txBody>
          <a:bodyPr>
            <a:normAutofit fontScale="85000" lnSpcReduction="20000"/>
          </a:bodyPr>
          <a:lstStyle/>
          <a:p>
            <a:r>
              <a:rPr lang="fr-FR" b="1" dirty="0"/>
              <a:t>Lister vos actions lucratives ou non</a:t>
            </a:r>
          </a:p>
          <a:p>
            <a:r>
              <a:rPr lang="fr-FR" b="1" dirty="0"/>
              <a:t>Ajouter des photos</a:t>
            </a:r>
          </a:p>
        </p:txBody>
      </p:sp>
      <p:pic>
        <p:nvPicPr>
          <p:cNvPr id="6" name="Image 5" descr="Groupe d’étudiants travaillant à la bibliothèque">
            <a:extLst>
              <a:ext uri="{FF2B5EF4-FFF2-40B4-BE49-F238E27FC236}">
                <a16:creationId xmlns:a16="http://schemas.microsoft.com/office/drawing/2014/main" id="{C27E2325-0B3A-ED6F-F255-D7FF5ED9A4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77" y="4730253"/>
            <a:ext cx="2727888" cy="1818148"/>
          </a:xfrm>
          <a:prstGeom prst="rect">
            <a:avLst/>
          </a:prstGeom>
        </p:spPr>
      </p:pic>
      <p:pic>
        <p:nvPicPr>
          <p:cNvPr id="11" name="Image 10" descr="Biscuits inspirées de Tod">
            <a:extLst>
              <a:ext uri="{FF2B5EF4-FFF2-40B4-BE49-F238E27FC236}">
                <a16:creationId xmlns:a16="http://schemas.microsoft.com/office/drawing/2014/main" id="{147AB324-504B-FC96-40C6-2FC1A5FAB7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710" y="4729808"/>
            <a:ext cx="2727889" cy="1818593"/>
          </a:xfrm>
          <a:prstGeom prst="rect">
            <a:avLst/>
          </a:prstGeom>
        </p:spPr>
      </p:pic>
      <p:pic>
        <p:nvPicPr>
          <p:cNvPr id="16" name="Image 15" descr="Homme qui entraîne un garçon pour jouer au baseball">
            <a:extLst>
              <a:ext uri="{FF2B5EF4-FFF2-40B4-BE49-F238E27FC236}">
                <a16:creationId xmlns:a16="http://schemas.microsoft.com/office/drawing/2014/main" id="{FC16D3CC-D1F1-1C96-8597-D181BD7B22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729808"/>
            <a:ext cx="2727487" cy="1818148"/>
          </a:xfrm>
          <a:prstGeom prst="rect">
            <a:avLst/>
          </a:prstGeom>
        </p:spPr>
      </p:pic>
      <p:pic>
        <p:nvPicPr>
          <p:cNvPr id="21" name="Image 20" descr="Enfants jouant avec des outils">
            <a:extLst>
              <a:ext uri="{FF2B5EF4-FFF2-40B4-BE49-F238E27FC236}">
                <a16:creationId xmlns:a16="http://schemas.microsoft.com/office/drawing/2014/main" id="{9ADC1294-B866-CB36-3479-6315B55F84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295" y="4729363"/>
            <a:ext cx="2727890" cy="181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654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158406-21C3-46BC-AD26-57842A12EAF5}"/>
              </a:ext>
            </a:extLst>
          </p:cNvPr>
          <p:cNvSpPr/>
          <p:nvPr/>
        </p:nvSpPr>
        <p:spPr>
          <a:xfrm>
            <a:off x="0" y="0"/>
            <a:ext cx="12260062" cy="68580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3837452" y="2655925"/>
            <a:ext cx="4517096" cy="1546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400" dirty="0">
                <a:solidFill>
                  <a:schemeClr val="bg1"/>
                </a:solidFill>
                <a:latin typeface="Avenir Next LT Pro Demi" panose="020B0604020202020204" pitchFamily="34" charset="0"/>
              </a:rPr>
              <a:t>BILAN FINANCIER 2022-2023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E8253FD-7E35-4762-A7E9-5BF3CECBBF9D}"/>
              </a:ext>
            </a:extLst>
          </p:cNvPr>
          <p:cNvGrpSpPr/>
          <p:nvPr/>
        </p:nvGrpSpPr>
        <p:grpSpPr>
          <a:xfrm>
            <a:off x="3573589" y="2296833"/>
            <a:ext cx="1146305" cy="1119430"/>
            <a:chOff x="3366468" y="2309570"/>
            <a:chExt cx="1146305" cy="1119430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085D72C1-967A-4A81-B85C-CE700DA8D8AA}"/>
                </a:ext>
              </a:extLst>
            </p:cNvPr>
            <p:cNvCxnSpPr>
              <a:cxnSpLocks/>
            </p:cNvCxnSpPr>
            <p:nvPr/>
          </p:nvCxnSpPr>
          <p:spPr>
            <a:xfrm>
              <a:off x="3381556" y="2309570"/>
              <a:ext cx="0" cy="111943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80E41C4A-7602-49EF-BF08-52B5AF78B80D}"/>
                </a:ext>
              </a:extLst>
            </p:cNvPr>
            <p:cNvCxnSpPr>
              <a:cxnSpLocks/>
            </p:cNvCxnSpPr>
            <p:nvPr/>
          </p:nvCxnSpPr>
          <p:spPr>
            <a:xfrm>
              <a:off x="3366468" y="2309570"/>
              <a:ext cx="114630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2BACC05-3B3B-4ED9-B93E-7237E8707F12}"/>
              </a:ext>
            </a:extLst>
          </p:cNvPr>
          <p:cNvGrpSpPr/>
          <p:nvPr/>
        </p:nvGrpSpPr>
        <p:grpSpPr>
          <a:xfrm>
            <a:off x="7472106" y="3416262"/>
            <a:ext cx="1131217" cy="1133476"/>
            <a:chOff x="7264985" y="3428999"/>
            <a:chExt cx="1131217" cy="1133476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29380891-C3B6-47BE-9754-F22B208D03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96202" y="3428999"/>
              <a:ext cx="0" cy="1133476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F79CAAC5-E2DB-4617-971A-D91FCB09B79A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264985" y="4548429"/>
              <a:ext cx="113121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D44D8C05-D021-442B-915D-DCE8E5EF42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239" y="5977099"/>
            <a:ext cx="1228626" cy="77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104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790476" y="385759"/>
            <a:ext cx="8382449" cy="684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fr-FR" sz="3000" dirty="0">
                <a:solidFill>
                  <a:srgbClr val="006666"/>
                </a:solidFill>
                <a:latin typeface="Avenir Next LT Pro Demi" panose="020B0604020202020204" pitchFamily="34" charset="0"/>
              </a:rPr>
              <a:t>BILAN FINANCIER </a:t>
            </a:r>
            <a:r>
              <a:rPr lang="fr-FR" sz="3000" dirty="0">
                <a:latin typeface="Avenir Next LT Pro Demi" panose="020B0604020202020204" pitchFamily="34" charset="0"/>
              </a:rPr>
              <a:t>2023-2024</a:t>
            </a:r>
            <a:endParaRPr lang="fr-FR" sz="3000" dirty="0">
              <a:solidFill>
                <a:srgbClr val="FFC34B"/>
              </a:solidFill>
              <a:latin typeface="Avenir Next LT Pro Demi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F2B0394-EC90-404C-B248-B4AC31455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079" y="5722140"/>
            <a:ext cx="1513505" cy="95387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9A6A283-B91E-4037-AD22-46AE504353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946" y="5773271"/>
            <a:ext cx="1534116" cy="108472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3376E79-CB86-4D04-BD43-4B4271FE3B30}"/>
              </a:ext>
            </a:extLst>
          </p:cNvPr>
          <p:cNvSpPr/>
          <p:nvPr/>
        </p:nvSpPr>
        <p:spPr>
          <a:xfrm>
            <a:off x="614853" y="417952"/>
            <a:ext cx="79993" cy="652732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D00380"/>
              </a:solidFill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0BA656A-81AA-144F-E3B9-D1605B4EB6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745103"/>
              </p:ext>
            </p:extLst>
          </p:nvPr>
        </p:nvGraphicFramePr>
        <p:xfrm>
          <a:off x="790474" y="982020"/>
          <a:ext cx="7186206" cy="5798996"/>
        </p:xfrm>
        <a:graphic>
          <a:graphicData uri="http://schemas.openxmlformats.org/drawingml/2006/table">
            <a:tbl>
              <a:tblPr/>
              <a:tblGrid>
                <a:gridCol w="3275813">
                  <a:extLst>
                    <a:ext uri="{9D8B030D-6E8A-4147-A177-3AD203B41FA5}">
                      <a16:colId xmlns:a16="http://schemas.microsoft.com/office/drawing/2014/main" val="1655949698"/>
                    </a:ext>
                  </a:extLst>
                </a:gridCol>
                <a:gridCol w="1037626">
                  <a:extLst>
                    <a:ext uri="{9D8B030D-6E8A-4147-A177-3AD203B41FA5}">
                      <a16:colId xmlns:a16="http://schemas.microsoft.com/office/drawing/2014/main" val="460412886"/>
                    </a:ext>
                  </a:extLst>
                </a:gridCol>
                <a:gridCol w="1037626">
                  <a:extLst>
                    <a:ext uri="{9D8B030D-6E8A-4147-A177-3AD203B41FA5}">
                      <a16:colId xmlns:a16="http://schemas.microsoft.com/office/drawing/2014/main" val="1169451286"/>
                    </a:ext>
                  </a:extLst>
                </a:gridCol>
                <a:gridCol w="857543">
                  <a:extLst>
                    <a:ext uri="{9D8B030D-6E8A-4147-A177-3AD203B41FA5}">
                      <a16:colId xmlns:a16="http://schemas.microsoft.com/office/drawing/2014/main" val="2056412655"/>
                    </a:ext>
                  </a:extLst>
                </a:gridCol>
                <a:gridCol w="977598">
                  <a:extLst>
                    <a:ext uri="{9D8B030D-6E8A-4147-A177-3AD203B41FA5}">
                      <a16:colId xmlns:a16="http://schemas.microsoft.com/office/drawing/2014/main" val="1840053827"/>
                    </a:ext>
                  </a:extLst>
                </a:gridCol>
              </a:tblGrid>
              <a:tr h="601646"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DEPENSES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RECETTES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Budget prévisionnel </a:t>
                      </a:r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2023-2024</a:t>
                      </a:r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</a:p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recettes - dépenses :</a:t>
                      </a:r>
                      <a:endParaRPr lang="fr-FR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350124"/>
                  </a:ext>
                </a:extLst>
              </a:tr>
              <a:tr h="258322"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Cotisations </a:t>
                      </a:r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(Recettes : reçues des familles / Dépenses : payées à l’Apel du Rhône)</a:t>
                      </a:r>
                      <a:endParaRPr lang="fr-FR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216738"/>
                  </a:ext>
                </a:extLst>
              </a:tr>
              <a:tr h="494565">
                <a:tc>
                  <a:txBody>
                    <a:bodyPr/>
                    <a:lstStyle/>
                    <a:p>
                      <a:pPr algn="l" fontAlgn="t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Action 1 *                                                                                                                                                                                                                            *  à préciser. </a:t>
                      </a:r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Exemples : vente de gâteaux ou autres, activités autour de Noël, y compris vente de sapins ou de chocolats, photos de classe, activités autour du Carême-Pâques, loto, kermesse, fête de l'école...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176031"/>
                  </a:ext>
                </a:extLst>
              </a:tr>
              <a:tr h="258322"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Action 2 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399985"/>
                  </a:ext>
                </a:extLst>
              </a:tr>
              <a:tr h="258322"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Action 3 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48968"/>
                  </a:ext>
                </a:extLst>
              </a:tr>
              <a:tr h="258322"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Action 4 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136869"/>
                  </a:ext>
                </a:extLst>
              </a:tr>
              <a:tr h="258322"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Action 5</a:t>
                      </a: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*</a:t>
                      </a:r>
                      <a:endParaRPr lang="fr-F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924542"/>
                  </a:ext>
                </a:extLst>
              </a:tr>
              <a:tr h="258322"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Action 6 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966231"/>
                  </a:ext>
                </a:extLst>
              </a:tr>
              <a:tr h="258322"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Dépenses à destination des familles </a:t>
                      </a: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(accueil des parents à la rentrée, portes ouvertes, conférences, repas fin d'année…)</a:t>
                      </a:r>
                      <a:endParaRPr lang="fr-F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--------------------------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847299"/>
                  </a:ext>
                </a:extLst>
              </a:tr>
              <a:tr h="348845"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Subventions</a:t>
                      </a: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(Dépenses : données à l'OGEC comme participation aux voyages scolaires, projets pédagogiques, achats... / Recettes : subventions reçues de la mairie, de l'Apel du Rhône, de l'Apel académique de Lyon...)</a:t>
                      </a:r>
                      <a:endParaRPr lang="fr-F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614397"/>
                  </a:ext>
                </a:extLst>
              </a:tr>
              <a:tr h="220788"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Prêts </a:t>
                      </a: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(de l'OGEC, ou emprunt auprès d'un organisme)</a:t>
                      </a:r>
                      <a:endParaRPr lang="fr-F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4216677"/>
                  </a:ext>
                </a:extLst>
              </a:tr>
              <a:tr h="258322"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Frais de fonctionnement </a:t>
                      </a: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(fournitures de bureau, affranchissement…)</a:t>
                      </a:r>
                      <a:endParaRPr lang="fr-F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--------------------------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510047"/>
                  </a:ext>
                </a:extLst>
              </a:tr>
              <a:tr h="258322"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Entretien et réparation du matériel de votre Apel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--------------------------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318400"/>
                  </a:ext>
                </a:extLst>
              </a:tr>
              <a:tr h="258322"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Frais de déplacements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--------------------------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1483159"/>
                  </a:ext>
                </a:extLst>
              </a:tr>
              <a:tr h="258322"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Achats de matériel durable </a:t>
                      </a: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(par exemple ordinateur, cafetière, sono…)</a:t>
                      </a:r>
                      <a:endParaRPr lang="fr-F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--------------------------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508912"/>
                  </a:ext>
                </a:extLst>
              </a:tr>
              <a:tr h="258322"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Cadeaux, dons, remerciements…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--------------------------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02054"/>
                  </a:ext>
                </a:extLst>
              </a:tr>
              <a:tr h="258322"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Frais bancaires </a:t>
                      </a: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(tenue de comptes, cotisation carte bancaire, agios…)</a:t>
                      </a:r>
                      <a:endParaRPr lang="fr-F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--------------------------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628364"/>
                  </a:ext>
                </a:extLst>
              </a:tr>
              <a:tr h="258322"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Intérêts des livrets d'épargne </a:t>
                      </a: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(tous les livrets totalisés)</a:t>
                      </a:r>
                      <a:endParaRPr lang="fr-F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--------------------------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867801"/>
                  </a:ext>
                </a:extLst>
              </a:tr>
              <a:tr h="258322"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Frais supplémentaires liés au COVID-19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D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637934"/>
                  </a:ext>
                </a:extLst>
              </a:tr>
              <a:tr h="258322">
                <a:tc>
                  <a:txBody>
                    <a:bodyPr/>
                    <a:lstStyle/>
                    <a:p>
                      <a:pPr algn="r" fontAlgn="ctr"/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de chaque colonne   :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350942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D886C2C6-2EC0-2E01-5339-9B195B92EA22}"/>
              </a:ext>
            </a:extLst>
          </p:cNvPr>
          <p:cNvSpPr txBox="1"/>
          <p:nvPr/>
        </p:nvSpPr>
        <p:spPr>
          <a:xfrm>
            <a:off x="8385243" y="1186774"/>
            <a:ext cx="33852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Ajouter quelques explications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XXXXXXXX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XXXXXXXX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XXXXXXXX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XXXXXXXX</a:t>
            </a:r>
          </a:p>
        </p:txBody>
      </p:sp>
    </p:spTree>
    <p:extLst>
      <p:ext uri="{BB962C8B-B14F-4D97-AF65-F5344CB8AC3E}">
        <p14:creationId xmlns:p14="http://schemas.microsoft.com/office/powerpoint/2010/main" val="4195903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790476" y="385759"/>
            <a:ext cx="8382449" cy="684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fr-FR" sz="3000" dirty="0">
                <a:solidFill>
                  <a:srgbClr val="006666"/>
                </a:solidFill>
                <a:latin typeface="Avenir Next LT Pro Demi" panose="020B0604020202020204" pitchFamily="34" charset="0"/>
              </a:rPr>
              <a:t>BILAN FINANCIER </a:t>
            </a:r>
            <a:r>
              <a:rPr lang="fr-FR" sz="3000" dirty="0">
                <a:latin typeface="Avenir Next LT Pro Demi" panose="020B0604020202020204" pitchFamily="34" charset="0"/>
              </a:rPr>
              <a:t>2023-2024</a:t>
            </a:r>
            <a:endParaRPr lang="fr-FR" sz="3000" dirty="0">
              <a:solidFill>
                <a:srgbClr val="FFC34B"/>
              </a:solidFill>
              <a:latin typeface="Avenir Next LT Pro Demi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F2B0394-EC90-404C-B248-B4AC31455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079" y="5722140"/>
            <a:ext cx="1513505" cy="95387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9A6A283-B91E-4037-AD22-46AE504353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946" y="5773271"/>
            <a:ext cx="1534116" cy="108472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3376E79-CB86-4D04-BD43-4B4271FE3B30}"/>
              </a:ext>
            </a:extLst>
          </p:cNvPr>
          <p:cNvSpPr/>
          <p:nvPr/>
        </p:nvSpPr>
        <p:spPr>
          <a:xfrm>
            <a:off x="614853" y="417952"/>
            <a:ext cx="79993" cy="652732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D00380"/>
              </a:solidFill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F89AAA5-F232-D4B6-F579-E29438BE29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67255"/>
              </p:ext>
            </p:extLst>
          </p:nvPr>
        </p:nvGraphicFramePr>
        <p:xfrm>
          <a:off x="790476" y="1993766"/>
          <a:ext cx="6443084" cy="3128943"/>
        </p:xfrm>
        <a:graphic>
          <a:graphicData uri="http://schemas.openxmlformats.org/drawingml/2006/table">
            <a:tbl>
              <a:tblPr/>
              <a:tblGrid>
                <a:gridCol w="2319900">
                  <a:extLst>
                    <a:ext uri="{9D8B030D-6E8A-4147-A177-3AD203B41FA5}">
                      <a16:colId xmlns:a16="http://schemas.microsoft.com/office/drawing/2014/main" val="1550289687"/>
                    </a:ext>
                  </a:extLst>
                </a:gridCol>
                <a:gridCol w="1998233">
                  <a:extLst>
                    <a:ext uri="{9D8B030D-6E8A-4147-A177-3AD203B41FA5}">
                      <a16:colId xmlns:a16="http://schemas.microsoft.com/office/drawing/2014/main" val="2842942788"/>
                    </a:ext>
                  </a:extLst>
                </a:gridCol>
                <a:gridCol w="2124951">
                  <a:extLst>
                    <a:ext uri="{9D8B030D-6E8A-4147-A177-3AD203B41FA5}">
                      <a16:colId xmlns:a16="http://schemas.microsoft.com/office/drawing/2014/main" val="2172349458"/>
                    </a:ext>
                  </a:extLst>
                </a:gridCol>
              </a:tblGrid>
              <a:tr h="34213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9999"/>
                          </a:solidFill>
                          <a:effectLst/>
                          <a:latin typeface="Calibri" panose="020F0502020204030204" pitchFamily="34" charset="0"/>
                        </a:rPr>
                        <a:t>L’ETAT DES COMPTES AU 31 JUILLET  2023</a:t>
                      </a:r>
                    </a:p>
                  </a:txBody>
                  <a:tcPr marL="70182" marR="70182" marT="35091" marB="3509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801858"/>
                  </a:ext>
                </a:extLst>
              </a:tr>
              <a:tr h="79685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COMPTE</a:t>
                      </a:r>
                    </a:p>
                  </a:txBody>
                  <a:tcPr marL="5848" marR="5848" marT="5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SOLDE de DEBUT d'exercice</a:t>
                      </a:r>
                      <a:b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</a:t>
                      </a:r>
                      <a:r>
                        <a:rPr lang="fr-FR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août 2023)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8" marR="5848" marT="5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SOLDE de FIN d'exercice</a:t>
                      </a:r>
                      <a:b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 juillet 2024)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8" marR="5848" marT="5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090676"/>
                  </a:ext>
                </a:extLst>
              </a:tr>
              <a:tr h="3421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COMPTE COURANT</a:t>
                      </a:r>
                    </a:p>
                  </a:txBody>
                  <a:tcPr marL="5848" marR="5848" marT="5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F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848" marR="5848" marT="5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F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848" marR="5848" marT="5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F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478468"/>
                  </a:ext>
                </a:extLst>
              </a:tr>
              <a:tr h="621402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LIVRET A</a:t>
                      </a:r>
                    </a:p>
                  </a:txBody>
                  <a:tcPr marL="5848" marR="5848" marT="5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848" marR="5848" marT="5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848" marR="5848" marT="5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9478166"/>
                  </a:ext>
                </a:extLst>
              </a:tr>
              <a:tr h="3421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AUTRE COMPTE </a:t>
                      </a: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/préciser :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48" marR="5848" marT="5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848" marR="5848" marT="5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848" marR="5848" marT="5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3013407"/>
                  </a:ext>
                </a:extLst>
              </a:tr>
              <a:tr h="3421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CAISSE</a:t>
                      </a:r>
                    </a:p>
                  </a:txBody>
                  <a:tcPr marL="5848" marR="5848" marT="5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848" marR="5848" marT="5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848" marR="5848" marT="5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7431"/>
                  </a:ext>
                </a:extLst>
              </a:tr>
              <a:tr h="3421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5848" marR="5848" marT="5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848" marR="5848" marT="5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848" marR="5848" marT="5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3916757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D5298C96-15D9-8C9D-CFC7-7EA36BB57BB8}"/>
              </a:ext>
            </a:extLst>
          </p:cNvPr>
          <p:cNvSpPr txBox="1"/>
          <p:nvPr/>
        </p:nvSpPr>
        <p:spPr>
          <a:xfrm>
            <a:off x="8016299" y="1877438"/>
            <a:ext cx="33852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Ajouter quelques explications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XXXXXXXX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XXXXXXXX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XXXXXXXX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XXXXXXXX</a:t>
            </a:r>
          </a:p>
        </p:txBody>
      </p:sp>
    </p:spTree>
    <p:extLst>
      <p:ext uri="{BB962C8B-B14F-4D97-AF65-F5344CB8AC3E}">
        <p14:creationId xmlns:p14="http://schemas.microsoft.com/office/powerpoint/2010/main" val="1812855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158406-21C3-46BC-AD26-57842A12EAF5}"/>
              </a:ext>
            </a:extLst>
          </p:cNvPr>
          <p:cNvSpPr/>
          <p:nvPr/>
        </p:nvSpPr>
        <p:spPr>
          <a:xfrm>
            <a:off x="0" y="0"/>
            <a:ext cx="12260062" cy="6858000"/>
          </a:xfrm>
          <a:prstGeom prst="rect">
            <a:avLst/>
          </a:prstGeom>
          <a:solidFill>
            <a:srgbClr val="498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3603766" y="2643187"/>
            <a:ext cx="5170361" cy="1546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400" dirty="0">
                <a:solidFill>
                  <a:schemeClr val="bg1"/>
                </a:solidFill>
                <a:latin typeface="Avenir Next LT Pro Demi" panose="020B0604020202020204" pitchFamily="34" charset="0"/>
              </a:rPr>
              <a:t>ORIENTATION &amp; BUDGET PREVISIONNEL</a:t>
            </a:r>
          </a:p>
          <a:p>
            <a:pPr algn="ctr"/>
            <a:r>
              <a:rPr lang="fr-FR" sz="3400" dirty="0">
                <a:solidFill>
                  <a:schemeClr val="bg1"/>
                </a:solidFill>
                <a:latin typeface="Avenir Next LT Pro Demi" panose="020B0604020202020204" pitchFamily="34" charset="0"/>
              </a:rPr>
              <a:t>2023-2024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E8253FD-7E35-4762-A7E9-5BF3CECBBF9D}"/>
              </a:ext>
            </a:extLst>
          </p:cNvPr>
          <p:cNvGrpSpPr/>
          <p:nvPr/>
        </p:nvGrpSpPr>
        <p:grpSpPr>
          <a:xfrm>
            <a:off x="2960746" y="2296833"/>
            <a:ext cx="1146305" cy="1119430"/>
            <a:chOff x="3366468" y="2309570"/>
            <a:chExt cx="1146305" cy="1119430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085D72C1-967A-4A81-B85C-CE700DA8D8AA}"/>
                </a:ext>
              </a:extLst>
            </p:cNvPr>
            <p:cNvCxnSpPr>
              <a:cxnSpLocks/>
            </p:cNvCxnSpPr>
            <p:nvPr/>
          </p:nvCxnSpPr>
          <p:spPr>
            <a:xfrm>
              <a:off x="3381556" y="2309570"/>
              <a:ext cx="0" cy="111943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80E41C4A-7602-49EF-BF08-52B5AF78B80D}"/>
                </a:ext>
              </a:extLst>
            </p:cNvPr>
            <p:cNvCxnSpPr>
              <a:cxnSpLocks/>
            </p:cNvCxnSpPr>
            <p:nvPr/>
          </p:nvCxnSpPr>
          <p:spPr>
            <a:xfrm>
              <a:off x="3366468" y="2309570"/>
              <a:ext cx="114630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2BACC05-3B3B-4ED9-B93E-7237E8707F12}"/>
              </a:ext>
            </a:extLst>
          </p:cNvPr>
          <p:cNvGrpSpPr/>
          <p:nvPr/>
        </p:nvGrpSpPr>
        <p:grpSpPr>
          <a:xfrm>
            <a:off x="8094679" y="3416262"/>
            <a:ext cx="1131217" cy="1133476"/>
            <a:chOff x="7264985" y="3428999"/>
            <a:chExt cx="1131217" cy="1133476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29380891-C3B6-47BE-9754-F22B208D03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96202" y="3428999"/>
              <a:ext cx="0" cy="1133476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F79CAAC5-E2DB-4617-971A-D91FCB09B79A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264985" y="4548429"/>
              <a:ext cx="113121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D44D8C05-D021-442B-915D-DCE8E5EF42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239" y="5977099"/>
            <a:ext cx="1228626" cy="77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050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AA7A9C7D-51C7-4EB7-B61A-03AED2373AFD}"/>
              </a:ext>
            </a:extLst>
          </p:cNvPr>
          <p:cNvSpPr txBox="1">
            <a:spLocks/>
          </p:cNvSpPr>
          <p:nvPr/>
        </p:nvSpPr>
        <p:spPr>
          <a:xfrm>
            <a:off x="790476" y="385759"/>
            <a:ext cx="9613913" cy="684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fr-FR" sz="3000" dirty="0">
                <a:latin typeface="Avenir Next LT Pro Demi" panose="020B0604020202020204" pitchFamily="34" charset="0"/>
              </a:rPr>
              <a:t>L’ APEL XXXXXX - </a:t>
            </a:r>
            <a:r>
              <a:rPr lang="fr-FR" sz="3000" dirty="0">
                <a:solidFill>
                  <a:srgbClr val="4988A1"/>
                </a:solidFill>
                <a:latin typeface="Avenir Next LT Pro Demi" panose="020B0604020202020204" pitchFamily="34" charset="0"/>
              </a:rPr>
              <a:t>ORIENTATIONS</a:t>
            </a:r>
            <a:endParaRPr lang="fr-FR" sz="3000" dirty="0">
              <a:latin typeface="Avenir Next LT Pro Demi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5C8F12-5800-4446-B4CB-637D5E4FD7E0}"/>
              </a:ext>
            </a:extLst>
          </p:cNvPr>
          <p:cNvSpPr/>
          <p:nvPr/>
        </p:nvSpPr>
        <p:spPr>
          <a:xfrm>
            <a:off x="614853" y="417952"/>
            <a:ext cx="79993" cy="652732"/>
          </a:xfrm>
          <a:prstGeom prst="rect">
            <a:avLst/>
          </a:prstGeom>
          <a:solidFill>
            <a:srgbClr val="498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D0038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1B3FAE3-6F5A-4DC4-970B-D4295C54686F}"/>
              </a:ext>
            </a:extLst>
          </p:cNvPr>
          <p:cNvSpPr txBox="1"/>
          <p:nvPr/>
        </p:nvSpPr>
        <p:spPr>
          <a:xfrm>
            <a:off x="515469" y="1922930"/>
            <a:ext cx="10992352" cy="41443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571500" indent="-45720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latin typeface="Avenir Next LT Pro" panose="020B0504020202020204" pitchFamily="34" charset="0"/>
              </a:rPr>
              <a:t>Lister se que </a:t>
            </a:r>
            <a:r>
              <a:rPr lang="en-US" sz="2800" b="1" dirty="0" err="1">
                <a:latin typeface="Avenir Next LT Pro" panose="020B0504020202020204" pitchFamily="34" charset="0"/>
              </a:rPr>
              <a:t>vous</a:t>
            </a:r>
            <a:r>
              <a:rPr lang="en-US" sz="2800" b="1" dirty="0">
                <a:latin typeface="Avenir Next LT Pro" panose="020B0504020202020204" pitchFamily="34" charset="0"/>
              </a:rPr>
              <a:t> </a:t>
            </a:r>
            <a:r>
              <a:rPr lang="en-US" sz="2800" b="1" dirty="0" err="1">
                <a:latin typeface="Avenir Next LT Pro" panose="020B0504020202020204" pitchFamily="34" charset="0"/>
              </a:rPr>
              <a:t>souhaitez</a:t>
            </a:r>
            <a:r>
              <a:rPr lang="en-US" sz="2800" b="1" dirty="0">
                <a:latin typeface="Avenir Next LT Pro" panose="020B0504020202020204" pitchFamily="34" charset="0"/>
              </a:rPr>
              <a:t> </a:t>
            </a:r>
            <a:r>
              <a:rPr lang="en-US" sz="2800" b="1" dirty="0" err="1">
                <a:latin typeface="Avenir Next LT Pro" panose="020B0504020202020204" pitchFamily="34" charset="0"/>
              </a:rPr>
              <a:t>mettre</a:t>
            </a:r>
            <a:r>
              <a:rPr lang="en-US" sz="2800" b="1" dirty="0">
                <a:latin typeface="Avenir Next LT Pro" panose="020B0504020202020204" pitchFamily="34" charset="0"/>
              </a:rPr>
              <a:t> </a:t>
            </a:r>
            <a:r>
              <a:rPr lang="en-US" sz="2800" b="1" dirty="0" err="1">
                <a:latin typeface="Avenir Next LT Pro" panose="020B0504020202020204" pitchFamily="34" charset="0"/>
              </a:rPr>
              <a:t>en</a:t>
            </a:r>
            <a:r>
              <a:rPr lang="en-US" sz="2800" b="1" dirty="0">
                <a:latin typeface="Avenir Next LT Pro" panose="020B0504020202020204" pitchFamily="34" charset="0"/>
              </a:rPr>
              <a:t> place </a:t>
            </a:r>
            <a:r>
              <a:rPr lang="en-US" sz="2800" b="1" dirty="0" err="1">
                <a:latin typeface="Avenir Next LT Pro" panose="020B0504020202020204" pitchFamily="34" charset="0"/>
              </a:rPr>
              <a:t>cette</a:t>
            </a:r>
            <a:r>
              <a:rPr lang="en-US" sz="2800" b="1" dirty="0">
                <a:latin typeface="Avenir Next LT Pro" panose="020B0504020202020204" pitchFamily="34" charset="0"/>
              </a:rPr>
              <a:t> </a:t>
            </a:r>
            <a:r>
              <a:rPr lang="en-US" sz="2800" b="1" dirty="0" err="1">
                <a:latin typeface="Avenir Next LT Pro" panose="020B0504020202020204" pitchFamily="34" charset="0"/>
              </a:rPr>
              <a:t>année</a:t>
            </a:r>
            <a:r>
              <a:rPr lang="en-US" sz="2800" b="1" dirty="0">
                <a:latin typeface="Avenir Next LT Pro" panose="020B0504020202020204" pitchFamily="34" charset="0"/>
              </a:rPr>
              <a:t>, dans les </a:t>
            </a:r>
            <a:r>
              <a:rPr lang="en-US" sz="2800" b="1" dirty="0" err="1">
                <a:latin typeface="Avenir Next LT Pro" panose="020B0504020202020204" pitchFamily="34" charset="0"/>
              </a:rPr>
              <a:t>grandes</a:t>
            </a:r>
            <a:r>
              <a:rPr lang="en-US" sz="2800" b="1" dirty="0">
                <a:latin typeface="Avenir Next LT Pro" panose="020B0504020202020204" pitchFamily="34" charset="0"/>
              </a:rPr>
              <a:t> </a:t>
            </a:r>
            <a:r>
              <a:rPr lang="en-US" sz="2800" b="1" dirty="0" err="1">
                <a:latin typeface="Avenir Next LT Pro" panose="020B0504020202020204" pitchFamily="34" charset="0"/>
              </a:rPr>
              <a:t>lignes</a:t>
            </a:r>
            <a:endParaRPr lang="en-US" sz="2800" b="1" dirty="0">
              <a:latin typeface="Avenir Next LT Pro" panose="020B05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D99766-C88D-4C64-B46C-D28E8CE0A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946" y="5773271"/>
            <a:ext cx="1534116" cy="108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52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790476" y="385759"/>
            <a:ext cx="11027276" cy="684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fr-FR" sz="3000" dirty="0">
                <a:solidFill>
                  <a:srgbClr val="4988A1"/>
                </a:solidFill>
                <a:latin typeface="Avenir Next LT Pro Demi" panose="020B0604020202020204" pitchFamily="34" charset="0"/>
              </a:rPr>
              <a:t>BUDGET PRÉVISIONNEL</a:t>
            </a:r>
            <a:r>
              <a:rPr lang="fr-FR" sz="3000" dirty="0">
                <a:latin typeface="Avenir Next LT Pro Demi" panose="020B0604020202020204" pitchFamily="34" charset="0"/>
              </a:rPr>
              <a:t> 2024-2024</a:t>
            </a:r>
            <a:endParaRPr lang="fr-FR" sz="3000" dirty="0">
              <a:solidFill>
                <a:srgbClr val="FFC34B"/>
              </a:solidFill>
              <a:latin typeface="Avenir Next LT Pro Demi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F2B0394-EC90-404C-B248-B4AC31455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079" y="5722140"/>
            <a:ext cx="1513505" cy="95387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9A6A283-B91E-4037-AD22-46AE504353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946" y="5773271"/>
            <a:ext cx="1534116" cy="108472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3376E79-CB86-4D04-BD43-4B4271FE3B30}"/>
              </a:ext>
            </a:extLst>
          </p:cNvPr>
          <p:cNvSpPr/>
          <p:nvPr/>
        </p:nvSpPr>
        <p:spPr>
          <a:xfrm>
            <a:off x="614853" y="417952"/>
            <a:ext cx="79993" cy="652732"/>
          </a:xfrm>
          <a:prstGeom prst="rect">
            <a:avLst/>
          </a:prstGeom>
          <a:solidFill>
            <a:srgbClr val="498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D00380"/>
              </a:solidFill>
            </a:endParaRPr>
          </a:p>
        </p:txBody>
      </p:sp>
      <p:graphicFrame>
        <p:nvGraphicFramePr>
          <p:cNvPr id="2" name="Tableau 4">
            <a:extLst>
              <a:ext uri="{FF2B5EF4-FFF2-40B4-BE49-F238E27FC236}">
                <a16:creationId xmlns:a16="http://schemas.microsoft.com/office/drawing/2014/main" id="{F95CDEED-5E68-46B4-9524-D4685D51DF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909086"/>
              </p:ext>
            </p:extLst>
          </p:nvPr>
        </p:nvGraphicFramePr>
        <p:xfrm>
          <a:off x="892785" y="1131734"/>
          <a:ext cx="6314332" cy="2316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4719">
                  <a:extLst>
                    <a:ext uri="{9D8B030D-6E8A-4147-A177-3AD203B41FA5}">
                      <a16:colId xmlns:a16="http://schemas.microsoft.com/office/drawing/2014/main" val="1765597044"/>
                    </a:ext>
                  </a:extLst>
                </a:gridCol>
                <a:gridCol w="2659613">
                  <a:extLst>
                    <a:ext uri="{9D8B030D-6E8A-4147-A177-3AD203B41FA5}">
                      <a16:colId xmlns:a16="http://schemas.microsoft.com/office/drawing/2014/main" val="2931865289"/>
                    </a:ext>
                  </a:extLst>
                </a:gridCol>
              </a:tblGrid>
              <a:tr h="288091"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Avenir Next LT Pro" panose="020B0504020202020204" pitchFamily="34" charset="0"/>
                        </a:rPr>
                        <a:t>RECETTES</a:t>
                      </a:r>
                    </a:p>
                  </a:txBody>
                  <a:tcPr marL="86132" marR="86132" marT="43066" marB="430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88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4988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421093"/>
                  </a:ext>
                </a:extLst>
              </a:tr>
              <a:tr h="288091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E2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E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969852"/>
                  </a:ext>
                </a:extLst>
              </a:tr>
              <a:tr h="288091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276980"/>
                  </a:ext>
                </a:extLst>
              </a:tr>
              <a:tr h="288091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E2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E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09248"/>
                  </a:ext>
                </a:extLst>
              </a:tr>
              <a:tr h="288091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539954"/>
                  </a:ext>
                </a:extLst>
              </a:tr>
              <a:tr h="288091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E2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E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825416"/>
                  </a:ext>
                </a:extLst>
              </a:tr>
              <a:tr h="288091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289553"/>
                  </a:ext>
                </a:extLst>
              </a:tr>
              <a:tr h="288091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</a:rPr>
                        <a:t>TOTAL DES RECETTES</a:t>
                      </a: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88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</a:rPr>
                        <a:t>€</a:t>
                      </a: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88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261879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D8342A4-1AC2-4C4A-B355-4B8BBA1FB5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348702"/>
              </p:ext>
            </p:extLst>
          </p:nvPr>
        </p:nvGraphicFramePr>
        <p:xfrm>
          <a:off x="892785" y="3507616"/>
          <a:ext cx="6314332" cy="2604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4719">
                  <a:extLst>
                    <a:ext uri="{9D8B030D-6E8A-4147-A177-3AD203B41FA5}">
                      <a16:colId xmlns:a16="http://schemas.microsoft.com/office/drawing/2014/main" val="2804039287"/>
                    </a:ext>
                  </a:extLst>
                </a:gridCol>
                <a:gridCol w="2659613">
                  <a:extLst>
                    <a:ext uri="{9D8B030D-6E8A-4147-A177-3AD203B41FA5}">
                      <a16:colId xmlns:a16="http://schemas.microsoft.com/office/drawing/2014/main" val="428999924"/>
                    </a:ext>
                  </a:extLst>
                </a:gridCol>
              </a:tblGrid>
              <a:tr h="288091"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</a:rPr>
                        <a:t>DÉPENSES</a:t>
                      </a:r>
                    </a:p>
                  </a:txBody>
                  <a:tcPr marL="86132" marR="86132" marT="43066" marB="430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61A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latin typeface="Avenir Next LT Pro" panose="020B0504020202020204" pitchFamily="34" charset="0"/>
                      </a:endParaRPr>
                    </a:p>
                  </a:txBody>
                  <a:tcPr>
                    <a:solidFill>
                      <a:srgbClr val="4C61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8728125"/>
                  </a:ext>
                </a:extLst>
              </a:tr>
              <a:tr h="288091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2904092"/>
                  </a:ext>
                </a:extLst>
              </a:tr>
              <a:tr h="288091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0954853"/>
                  </a:ext>
                </a:extLst>
              </a:tr>
              <a:tr h="288091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5773916"/>
                  </a:ext>
                </a:extLst>
              </a:tr>
              <a:tr h="288091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0925120"/>
                  </a:ext>
                </a:extLst>
              </a:tr>
              <a:tr h="288091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3355606"/>
                  </a:ext>
                </a:extLst>
              </a:tr>
              <a:tr h="288091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5823100"/>
                  </a:ext>
                </a:extLst>
              </a:tr>
              <a:tr h="288091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solidFill>
                          <a:schemeClr val="bg1"/>
                        </a:solidFill>
                        <a:latin typeface="Avenir Next LT Pro" panose="020B0504020202020204" pitchFamily="34" charset="0"/>
                      </a:endParaRP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6932640"/>
                  </a:ext>
                </a:extLst>
              </a:tr>
              <a:tr h="288091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</a:rPr>
                        <a:t>TOTAL DES DÉPENSES</a:t>
                      </a: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61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</a:rPr>
                        <a:t>€</a:t>
                      </a: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61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772827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80DE9B5-502B-45E4-936A-F68C55F033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791326"/>
              </p:ext>
            </p:extLst>
          </p:nvPr>
        </p:nvGraphicFramePr>
        <p:xfrm>
          <a:off x="893866" y="6171589"/>
          <a:ext cx="6314332" cy="288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4719">
                  <a:extLst>
                    <a:ext uri="{9D8B030D-6E8A-4147-A177-3AD203B41FA5}">
                      <a16:colId xmlns:a16="http://schemas.microsoft.com/office/drawing/2014/main" val="3024989652"/>
                    </a:ext>
                  </a:extLst>
                </a:gridCol>
                <a:gridCol w="2659613">
                  <a:extLst>
                    <a:ext uri="{9D8B030D-6E8A-4147-A177-3AD203B41FA5}">
                      <a16:colId xmlns:a16="http://schemas.microsoft.com/office/drawing/2014/main" val="374501791"/>
                    </a:ext>
                  </a:extLst>
                </a:gridCol>
              </a:tblGrid>
              <a:tr h="288091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</a:rPr>
                        <a:t>Solde</a:t>
                      </a: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</a:rPr>
                        <a:t>0 €</a:t>
                      </a:r>
                    </a:p>
                  </a:txBody>
                  <a:tcPr marL="71037" marR="71037" marT="35518" marB="355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3296835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F3FC3691-D8E6-DA71-8BE0-6F30B5D51D46}"/>
              </a:ext>
            </a:extLst>
          </p:cNvPr>
          <p:cNvSpPr txBox="1"/>
          <p:nvPr/>
        </p:nvSpPr>
        <p:spPr>
          <a:xfrm>
            <a:off x="7753652" y="1070684"/>
            <a:ext cx="40641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Ajouter quelques explications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XXXXXXXX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XXXXXXXX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XXXXXXXX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XXXXXXXX</a:t>
            </a:r>
          </a:p>
        </p:txBody>
      </p:sp>
    </p:spTree>
    <p:extLst>
      <p:ext uri="{BB962C8B-B14F-4D97-AF65-F5344CB8AC3E}">
        <p14:creationId xmlns:p14="http://schemas.microsoft.com/office/powerpoint/2010/main" val="2248383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158406-21C3-46BC-AD26-57842A12EAF5}"/>
              </a:ext>
            </a:extLst>
          </p:cNvPr>
          <p:cNvSpPr/>
          <p:nvPr/>
        </p:nvSpPr>
        <p:spPr>
          <a:xfrm>
            <a:off x="0" y="0"/>
            <a:ext cx="12260062" cy="6858000"/>
          </a:xfrm>
          <a:prstGeom prst="rect">
            <a:avLst/>
          </a:prstGeom>
          <a:solidFill>
            <a:srgbClr val="4C61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3913135" y="2655925"/>
            <a:ext cx="4365730" cy="1546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400" dirty="0">
                <a:solidFill>
                  <a:schemeClr val="bg1"/>
                </a:solidFill>
                <a:latin typeface="Avenir Next LT Pro Demi" panose="020B0604020202020204" pitchFamily="34" charset="0"/>
              </a:rPr>
              <a:t>PRESENTATION DES MEMBRES SORTANTS &amp; ENTRANTS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B000DEE-20B8-4E89-B271-D98230CCE50D}"/>
              </a:ext>
            </a:extLst>
          </p:cNvPr>
          <p:cNvGrpSpPr/>
          <p:nvPr/>
        </p:nvGrpSpPr>
        <p:grpSpPr>
          <a:xfrm>
            <a:off x="3573589" y="2309571"/>
            <a:ext cx="1146305" cy="1119430"/>
            <a:chOff x="3366468" y="2309570"/>
            <a:chExt cx="1146305" cy="1119430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5B3D5209-CEF9-412E-B279-05C98AC30BEA}"/>
                </a:ext>
              </a:extLst>
            </p:cNvPr>
            <p:cNvCxnSpPr>
              <a:cxnSpLocks/>
            </p:cNvCxnSpPr>
            <p:nvPr/>
          </p:nvCxnSpPr>
          <p:spPr>
            <a:xfrm>
              <a:off x="3381556" y="2309570"/>
              <a:ext cx="0" cy="111943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46A2EBF5-30D7-4919-8065-5BF8F9B38917}"/>
                </a:ext>
              </a:extLst>
            </p:cNvPr>
            <p:cNvCxnSpPr>
              <a:cxnSpLocks/>
            </p:cNvCxnSpPr>
            <p:nvPr/>
          </p:nvCxnSpPr>
          <p:spPr>
            <a:xfrm>
              <a:off x="3366468" y="2309570"/>
              <a:ext cx="114630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27F64A1-C169-4214-BE6F-0B4880B87076}"/>
              </a:ext>
            </a:extLst>
          </p:cNvPr>
          <p:cNvGrpSpPr/>
          <p:nvPr/>
        </p:nvGrpSpPr>
        <p:grpSpPr>
          <a:xfrm>
            <a:off x="7472106" y="3429000"/>
            <a:ext cx="1131217" cy="1133476"/>
            <a:chOff x="7264985" y="3428999"/>
            <a:chExt cx="1131217" cy="1133476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5EACD63E-EF65-4FC3-B145-F758124515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96202" y="3428999"/>
              <a:ext cx="0" cy="1133476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F308D5F2-A71E-4DBF-920A-1685E1207F9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264985" y="4548429"/>
              <a:ext cx="113121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8794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158406-21C3-46BC-AD26-57842A12EAF5}"/>
              </a:ext>
            </a:extLst>
          </p:cNvPr>
          <p:cNvSpPr/>
          <p:nvPr/>
        </p:nvSpPr>
        <p:spPr>
          <a:xfrm>
            <a:off x="502709" y="325462"/>
            <a:ext cx="79993" cy="652732"/>
          </a:xfrm>
          <a:prstGeom prst="rect">
            <a:avLst/>
          </a:prstGeom>
          <a:solidFill>
            <a:srgbClr val="4C61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D00380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680870" y="352577"/>
            <a:ext cx="10710988" cy="598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000" dirty="0">
                <a:latin typeface="Avenir Next LT Pro Demi" panose="020B0604020202020204" pitchFamily="34" charset="0"/>
              </a:rPr>
              <a:t>L’APEL XXXXXX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09B0204-FE18-4DE7-90C7-EF095FA45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946" y="5773271"/>
            <a:ext cx="1534116" cy="1084728"/>
          </a:xfrm>
          <a:prstGeom prst="rect">
            <a:avLst/>
          </a:prstGeom>
        </p:spPr>
      </p:pic>
      <p:pic>
        <p:nvPicPr>
          <p:cNvPr id="17" name="Picture 2" descr="Contour de visage avec grimace avec un remplissage uni">
            <a:extLst>
              <a:ext uri="{FF2B5EF4-FFF2-40B4-BE49-F238E27FC236}">
                <a16:creationId xmlns:a16="http://schemas.microsoft.com/office/drawing/2014/main" id="{EC7DA4FF-EBAB-4C47-A4BC-64F796D84E5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1305098" y="2222787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35" name="Titre 1">
            <a:extLst>
              <a:ext uri="{FF2B5EF4-FFF2-40B4-BE49-F238E27FC236}">
                <a16:creationId xmlns:a16="http://schemas.microsoft.com/office/drawing/2014/main" id="{79A297DD-6A5E-43E3-A291-FC9B35ED2D44}"/>
              </a:ext>
            </a:extLst>
          </p:cNvPr>
          <p:cNvSpPr txBox="1">
            <a:spLocks/>
          </p:cNvSpPr>
          <p:nvPr/>
        </p:nvSpPr>
        <p:spPr>
          <a:xfrm>
            <a:off x="1120333" y="3468386"/>
            <a:ext cx="1777372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solidFill>
                  <a:srgbClr val="4C61AE"/>
                </a:solidFill>
                <a:latin typeface="Avenir Next LT Pro" panose="020B0504020202020204" pitchFamily="34" charset="0"/>
              </a:rPr>
              <a:t>XXXXXX</a:t>
            </a:r>
          </a:p>
        </p:txBody>
      </p:sp>
      <p:sp>
        <p:nvSpPr>
          <p:cNvPr id="36" name="Titre 1">
            <a:extLst>
              <a:ext uri="{FF2B5EF4-FFF2-40B4-BE49-F238E27FC236}">
                <a16:creationId xmlns:a16="http://schemas.microsoft.com/office/drawing/2014/main" id="{61716C34-5434-460C-A579-3230DF74390F}"/>
              </a:ext>
            </a:extLst>
          </p:cNvPr>
          <p:cNvSpPr txBox="1">
            <a:spLocks/>
          </p:cNvSpPr>
          <p:nvPr/>
        </p:nvSpPr>
        <p:spPr>
          <a:xfrm>
            <a:off x="2978623" y="3469289"/>
            <a:ext cx="1777372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solidFill>
                  <a:srgbClr val="4C61AE"/>
                </a:solidFill>
                <a:latin typeface="Avenir Next LT Pro" panose="020B0504020202020204" pitchFamily="34" charset="0"/>
              </a:rPr>
              <a:t>XXXXX</a:t>
            </a:r>
          </a:p>
        </p:txBody>
      </p:sp>
      <p:sp>
        <p:nvSpPr>
          <p:cNvPr id="41" name="Titre 1">
            <a:extLst>
              <a:ext uri="{FF2B5EF4-FFF2-40B4-BE49-F238E27FC236}">
                <a16:creationId xmlns:a16="http://schemas.microsoft.com/office/drawing/2014/main" id="{1BE78207-12AA-480D-ABF2-13F152CB00F6}"/>
              </a:ext>
            </a:extLst>
          </p:cNvPr>
          <p:cNvSpPr txBox="1">
            <a:spLocks/>
          </p:cNvSpPr>
          <p:nvPr/>
        </p:nvSpPr>
        <p:spPr>
          <a:xfrm>
            <a:off x="1104339" y="5845654"/>
            <a:ext cx="1777372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solidFill>
                  <a:srgbClr val="4C61AE"/>
                </a:solidFill>
                <a:latin typeface="Avenir Next LT Pro" panose="020B0504020202020204" pitchFamily="34" charset="0"/>
              </a:rPr>
              <a:t>XXXXXXX</a:t>
            </a:r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C34309F2-0FFD-4828-B8E0-71E476326E32}"/>
              </a:ext>
            </a:extLst>
          </p:cNvPr>
          <p:cNvSpPr txBox="1">
            <a:spLocks/>
          </p:cNvSpPr>
          <p:nvPr/>
        </p:nvSpPr>
        <p:spPr>
          <a:xfrm>
            <a:off x="2914422" y="5933206"/>
            <a:ext cx="1874284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solidFill>
                  <a:srgbClr val="4C61AE"/>
                </a:solidFill>
                <a:latin typeface="Avenir Next LT Pro" panose="020B0504020202020204" pitchFamily="34" charset="0"/>
              </a:rPr>
              <a:t>XXXXXXX</a:t>
            </a:r>
          </a:p>
          <a:p>
            <a:pPr algn="ctr"/>
            <a:endParaRPr lang="fr-FR" sz="1400" b="1" dirty="0">
              <a:latin typeface="Avenir Next LT Pro" panose="020B0504020202020204" pitchFamily="34" charset="0"/>
            </a:endParaRPr>
          </a:p>
        </p:txBody>
      </p:sp>
      <p:pic>
        <p:nvPicPr>
          <p:cNvPr id="52" name="Picture 2" descr="Contour de visage avec grimace avec un remplissage uni">
            <a:extLst>
              <a:ext uri="{FF2B5EF4-FFF2-40B4-BE49-F238E27FC236}">
                <a16:creationId xmlns:a16="http://schemas.microsoft.com/office/drawing/2014/main" id="{FD1AF19E-81D9-A803-B10E-38D52793D09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3147643" y="2222786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57" name="Picture 2" descr="Contour de visage avec grimace avec un remplissage uni">
            <a:extLst>
              <a:ext uri="{FF2B5EF4-FFF2-40B4-BE49-F238E27FC236}">
                <a16:creationId xmlns:a16="http://schemas.microsoft.com/office/drawing/2014/main" id="{F2A3AF4F-3204-0EF1-5FA0-2EF27C6DB8E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1310531" y="4594661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58" name="Picture 2" descr="Contour de visage avec grimace avec un remplissage uni">
            <a:extLst>
              <a:ext uri="{FF2B5EF4-FFF2-40B4-BE49-F238E27FC236}">
                <a16:creationId xmlns:a16="http://schemas.microsoft.com/office/drawing/2014/main" id="{26BE6AF5-84EC-E666-F50E-9ADD3EF01C2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3187958" y="4594660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29" name="Titre 1">
            <a:extLst>
              <a:ext uri="{FF2B5EF4-FFF2-40B4-BE49-F238E27FC236}">
                <a16:creationId xmlns:a16="http://schemas.microsoft.com/office/drawing/2014/main" id="{0DE4C282-1C0A-4712-7310-352B21E68909}"/>
              </a:ext>
            </a:extLst>
          </p:cNvPr>
          <p:cNvSpPr txBox="1">
            <a:spLocks/>
          </p:cNvSpPr>
          <p:nvPr/>
        </p:nvSpPr>
        <p:spPr>
          <a:xfrm>
            <a:off x="1052053" y="1494808"/>
            <a:ext cx="3853139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solidFill>
                  <a:srgbClr val="4C61AE"/>
                </a:solidFill>
                <a:latin typeface="Avenir Next LT Pro" panose="020B0504020202020204" pitchFamily="34" charset="0"/>
              </a:rPr>
              <a:t>MEMBRES SOUHAITANT RENOUVELLER LEUR MANDAT</a:t>
            </a:r>
          </a:p>
        </p:txBody>
      </p:sp>
      <p:pic>
        <p:nvPicPr>
          <p:cNvPr id="30" name="Picture 2" descr="Contour de visage avec grimace avec un remplissage uni">
            <a:extLst>
              <a:ext uri="{FF2B5EF4-FFF2-40B4-BE49-F238E27FC236}">
                <a16:creationId xmlns:a16="http://schemas.microsoft.com/office/drawing/2014/main" id="{F112564E-FCB4-2897-5C55-806B87AC88D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6349045" y="2222787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31" name="Titre 1">
            <a:extLst>
              <a:ext uri="{FF2B5EF4-FFF2-40B4-BE49-F238E27FC236}">
                <a16:creationId xmlns:a16="http://schemas.microsoft.com/office/drawing/2014/main" id="{B7AEF999-9467-48D2-8452-C96A65D6858F}"/>
              </a:ext>
            </a:extLst>
          </p:cNvPr>
          <p:cNvSpPr txBox="1">
            <a:spLocks/>
          </p:cNvSpPr>
          <p:nvPr/>
        </p:nvSpPr>
        <p:spPr>
          <a:xfrm>
            <a:off x="6164280" y="3468386"/>
            <a:ext cx="1777372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solidFill>
                  <a:srgbClr val="CE007F"/>
                </a:solidFill>
                <a:latin typeface="Avenir Next LT Pro" panose="020B0504020202020204" pitchFamily="34" charset="0"/>
              </a:rPr>
              <a:t>XXXXXX</a:t>
            </a:r>
          </a:p>
        </p:txBody>
      </p:sp>
      <p:sp>
        <p:nvSpPr>
          <p:cNvPr id="32" name="Titre 1">
            <a:extLst>
              <a:ext uri="{FF2B5EF4-FFF2-40B4-BE49-F238E27FC236}">
                <a16:creationId xmlns:a16="http://schemas.microsoft.com/office/drawing/2014/main" id="{66DB264B-ADDE-CBE5-A5CF-18FD86D1847C}"/>
              </a:ext>
            </a:extLst>
          </p:cNvPr>
          <p:cNvSpPr txBox="1">
            <a:spLocks/>
          </p:cNvSpPr>
          <p:nvPr/>
        </p:nvSpPr>
        <p:spPr>
          <a:xfrm>
            <a:off x="8022570" y="3469289"/>
            <a:ext cx="1777372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solidFill>
                  <a:srgbClr val="CE007F"/>
                </a:solidFill>
                <a:latin typeface="Avenir Next LT Pro" panose="020B0504020202020204" pitchFamily="34" charset="0"/>
              </a:rPr>
              <a:t>XXXXX</a:t>
            </a:r>
          </a:p>
        </p:txBody>
      </p:sp>
      <p:sp>
        <p:nvSpPr>
          <p:cNvPr id="33" name="Titre 1">
            <a:extLst>
              <a:ext uri="{FF2B5EF4-FFF2-40B4-BE49-F238E27FC236}">
                <a16:creationId xmlns:a16="http://schemas.microsoft.com/office/drawing/2014/main" id="{DA8729CE-2CFB-F590-B00B-C9F53EDEA835}"/>
              </a:ext>
            </a:extLst>
          </p:cNvPr>
          <p:cNvSpPr txBox="1">
            <a:spLocks/>
          </p:cNvSpPr>
          <p:nvPr/>
        </p:nvSpPr>
        <p:spPr>
          <a:xfrm>
            <a:off x="6148286" y="5845654"/>
            <a:ext cx="1777372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solidFill>
                  <a:srgbClr val="CE007F"/>
                </a:solidFill>
                <a:latin typeface="Avenir Next LT Pro" panose="020B0504020202020204" pitchFamily="34" charset="0"/>
              </a:rPr>
              <a:t>XXXXXXX</a:t>
            </a:r>
          </a:p>
        </p:txBody>
      </p:sp>
      <p:sp>
        <p:nvSpPr>
          <p:cNvPr id="34" name="Titre 1">
            <a:extLst>
              <a:ext uri="{FF2B5EF4-FFF2-40B4-BE49-F238E27FC236}">
                <a16:creationId xmlns:a16="http://schemas.microsoft.com/office/drawing/2014/main" id="{8A78E48C-A355-9E06-2DB9-D60DEAE2866C}"/>
              </a:ext>
            </a:extLst>
          </p:cNvPr>
          <p:cNvSpPr txBox="1">
            <a:spLocks/>
          </p:cNvSpPr>
          <p:nvPr/>
        </p:nvSpPr>
        <p:spPr>
          <a:xfrm>
            <a:off x="7958369" y="5933206"/>
            <a:ext cx="1874284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solidFill>
                  <a:srgbClr val="CE007F"/>
                </a:solidFill>
                <a:latin typeface="Avenir Next LT Pro" panose="020B0504020202020204" pitchFamily="34" charset="0"/>
              </a:rPr>
              <a:t>XXXXXXX</a:t>
            </a:r>
          </a:p>
          <a:p>
            <a:pPr algn="ctr"/>
            <a:endParaRPr lang="fr-FR" sz="1400" b="1" dirty="0">
              <a:solidFill>
                <a:srgbClr val="CE007F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44" name="Picture 2" descr="Contour de visage avec grimace avec un remplissage uni">
            <a:extLst>
              <a:ext uri="{FF2B5EF4-FFF2-40B4-BE49-F238E27FC236}">
                <a16:creationId xmlns:a16="http://schemas.microsoft.com/office/drawing/2014/main" id="{77C541C4-E967-E6F0-09C0-CC4D39CDA74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8191590" y="2222786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45" name="Picture 2" descr="Contour de visage avec grimace avec un remplissage uni">
            <a:extLst>
              <a:ext uri="{FF2B5EF4-FFF2-40B4-BE49-F238E27FC236}">
                <a16:creationId xmlns:a16="http://schemas.microsoft.com/office/drawing/2014/main" id="{7E2D50AE-CD0E-F2F1-FF3A-AB557543FC3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6354478" y="4594661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46" name="Picture 2" descr="Contour de visage avec grimace avec un remplissage uni">
            <a:extLst>
              <a:ext uri="{FF2B5EF4-FFF2-40B4-BE49-F238E27FC236}">
                <a16:creationId xmlns:a16="http://schemas.microsoft.com/office/drawing/2014/main" id="{526A7239-E645-A791-BDC8-424C108E8AF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741" b="12741"/>
          <a:stretch/>
        </p:blipFill>
        <p:spPr bwMode="auto">
          <a:xfrm>
            <a:off x="8231905" y="4594660"/>
            <a:ext cx="1407841" cy="104910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47" name="Titre 1">
            <a:extLst>
              <a:ext uri="{FF2B5EF4-FFF2-40B4-BE49-F238E27FC236}">
                <a16:creationId xmlns:a16="http://schemas.microsoft.com/office/drawing/2014/main" id="{2893A856-BA4D-7449-6CF5-F6E3B30BE063}"/>
              </a:ext>
            </a:extLst>
          </p:cNvPr>
          <p:cNvSpPr txBox="1">
            <a:spLocks/>
          </p:cNvSpPr>
          <p:nvPr/>
        </p:nvSpPr>
        <p:spPr>
          <a:xfrm>
            <a:off x="6096000" y="1494808"/>
            <a:ext cx="3853139" cy="458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400" b="1" dirty="0">
                <a:solidFill>
                  <a:srgbClr val="CE007F"/>
                </a:solidFill>
                <a:latin typeface="Avenir Next LT Pro" panose="020B0504020202020204" pitchFamily="34" charset="0"/>
              </a:rPr>
              <a:t>MEMBRES SOUHAITANT INTEGRER LE CONSEIL D’ADMINISTRATION</a:t>
            </a:r>
          </a:p>
        </p:txBody>
      </p:sp>
    </p:spTree>
    <p:extLst>
      <p:ext uri="{BB962C8B-B14F-4D97-AF65-F5344CB8AC3E}">
        <p14:creationId xmlns:p14="http://schemas.microsoft.com/office/powerpoint/2010/main" val="3852093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158406-21C3-46BC-AD26-57842A12EAF5}"/>
              </a:ext>
            </a:extLst>
          </p:cNvPr>
          <p:cNvSpPr/>
          <p:nvPr/>
        </p:nvSpPr>
        <p:spPr>
          <a:xfrm>
            <a:off x="0" y="0"/>
            <a:ext cx="12260062" cy="6858000"/>
          </a:xfrm>
          <a:prstGeom prst="rect">
            <a:avLst/>
          </a:prstGeom>
          <a:solidFill>
            <a:srgbClr val="FFBC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3913135" y="2655925"/>
            <a:ext cx="4365730" cy="1546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400" dirty="0">
                <a:solidFill>
                  <a:schemeClr val="bg1"/>
                </a:solidFill>
                <a:latin typeface="Avenir Next LT Pro Demi" panose="020B0604020202020204" pitchFamily="34" charset="0"/>
              </a:rPr>
              <a:t>QUESTIONS ?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B000DEE-20B8-4E89-B271-D98230CCE50D}"/>
              </a:ext>
            </a:extLst>
          </p:cNvPr>
          <p:cNvGrpSpPr/>
          <p:nvPr/>
        </p:nvGrpSpPr>
        <p:grpSpPr>
          <a:xfrm>
            <a:off x="3573589" y="2309571"/>
            <a:ext cx="1146305" cy="1119430"/>
            <a:chOff x="3366468" y="2309570"/>
            <a:chExt cx="1146305" cy="1119430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5B3D5209-CEF9-412E-B279-05C98AC30BEA}"/>
                </a:ext>
              </a:extLst>
            </p:cNvPr>
            <p:cNvCxnSpPr>
              <a:cxnSpLocks/>
            </p:cNvCxnSpPr>
            <p:nvPr/>
          </p:nvCxnSpPr>
          <p:spPr>
            <a:xfrm>
              <a:off x="3381556" y="2309570"/>
              <a:ext cx="0" cy="111943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46A2EBF5-30D7-4919-8065-5BF8F9B38917}"/>
                </a:ext>
              </a:extLst>
            </p:cNvPr>
            <p:cNvCxnSpPr>
              <a:cxnSpLocks/>
            </p:cNvCxnSpPr>
            <p:nvPr/>
          </p:nvCxnSpPr>
          <p:spPr>
            <a:xfrm>
              <a:off x="3366468" y="2309570"/>
              <a:ext cx="114630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27F64A1-C169-4214-BE6F-0B4880B87076}"/>
              </a:ext>
            </a:extLst>
          </p:cNvPr>
          <p:cNvGrpSpPr/>
          <p:nvPr/>
        </p:nvGrpSpPr>
        <p:grpSpPr>
          <a:xfrm>
            <a:off x="7472106" y="3429000"/>
            <a:ext cx="1131217" cy="1133476"/>
            <a:chOff x="7264985" y="3428999"/>
            <a:chExt cx="1131217" cy="1133476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5EACD63E-EF65-4FC3-B145-F758124515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96202" y="3428999"/>
              <a:ext cx="0" cy="1133476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F308D5F2-A71E-4DBF-920A-1685E1207F9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264985" y="4548429"/>
              <a:ext cx="113121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A585978B-C045-4B46-A0BD-E488832AE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239" y="5977099"/>
            <a:ext cx="1228626" cy="77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2647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158406-21C3-46BC-AD26-57842A12EAF5}"/>
              </a:ext>
            </a:extLst>
          </p:cNvPr>
          <p:cNvSpPr/>
          <p:nvPr/>
        </p:nvSpPr>
        <p:spPr>
          <a:xfrm>
            <a:off x="-34031" y="-1"/>
            <a:ext cx="12260062" cy="6858000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3913135" y="2655925"/>
            <a:ext cx="4365730" cy="1546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400" dirty="0">
                <a:solidFill>
                  <a:schemeClr val="bg1"/>
                </a:solidFill>
                <a:latin typeface="Avenir Next LT Pro Demi" panose="020B0604020202020204" pitchFamily="34" charset="0"/>
              </a:rPr>
              <a:t>ÉLECTIONS ET VOTES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B000DEE-20B8-4E89-B271-D98230CCE50D}"/>
              </a:ext>
            </a:extLst>
          </p:cNvPr>
          <p:cNvGrpSpPr/>
          <p:nvPr/>
        </p:nvGrpSpPr>
        <p:grpSpPr>
          <a:xfrm>
            <a:off x="3573589" y="2309571"/>
            <a:ext cx="1146305" cy="1119430"/>
            <a:chOff x="3366468" y="2309570"/>
            <a:chExt cx="1146305" cy="1119430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5B3D5209-CEF9-412E-B279-05C98AC30BEA}"/>
                </a:ext>
              </a:extLst>
            </p:cNvPr>
            <p:cNvCxnSpPr>
              <a:cxnSpLocks/>
            </p:cNvCxnSpPr>
            <p:nvPr/>
          </p:nvCxnSpPr>
          <p:spPr>
            <a:xfrm>
              <a:off x="3381556" y="2309570"/>
              <a:ext cx="0" cy="111943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46A2EBF5-30D7-4919-8065-5BF8F9B38917}"/>
                </a:ext>
              </a:extLst>
            </p:cNvPr>
            <p:cNvCxnSpPr>
              <a:cxnSpLocks/>
            </p:cNvCxnSpPr>
            <p:nvPr/>
          </p:nvCxnSpPr>
          <p:spPr>
            <a:xfrm>
              <a:off x="3366468" y="2309570"/>
              <a:ext cx="114630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27F64A1-C169-4214-BE6F-0B4880B87076}"/>
              </a:ext>
            </a:extLst>
          </p:cNvPr>
          <p:cNvGrpSpPr/>
          <p:nvPr/>
        </p:nvGrpSpPr>
        <p:grpSpPr>
          <a:xfrm>
            <a:off x="7472106" y="3429000"/>
            <a:ext cx="1131217" cy="1133476"/>
            <a:chOff x="7264985" y="3428999"/>
            <a:chExt cx="1131217" cy="1133476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5EACD63E-EF65-4FC3-B145-F758124515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96202" y="3428999"/>
              <a:ext cx="0" cy="1133476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F308D5F2-A71E-4DBF-920A-1685E1207F9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264985" y="4548429"/>
              <a:ext cx="113121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A585978B-C045-4B46-A0BD-E488832AE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239" y="5977099"/>
            <a:ext cx="1228626" cy="77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0894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D61AB07B-462D-44F2-AB9E-8D7B23FC72CD}"/>
              </a:ext>
            </a:extLst>
          </p:cNvPr>
          <p:cNvSpPr txBox="1">
            <a:spLocks/>
          </p:cNvSpPr>
          <p:nvPr/>
        </p:nvSpPr>
        <p:spPr>
          <a:xfrm>
            <a:off x="790476" y="385759"/>
            <a:ext cx="11401524" cy="684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fr-FR" sz="3000" dirty="0">
                <a:latin typeface="Avenir Next LT Pro Demi" panose="020B0604020202020204" pitchFamily="34" charset="0"/>
              </a:rPr>
              <a:t>VOTE DES </a:t>
            </a:r>
            <a:r>
              <a:rPr lang="fr-FR" sz="3000" dirty="0">
                <a:solidFill>
                  <a:srgbClr val="FF5050"/>
                </a:solidFill>
                <a:latin typeface="Avenir Next LT Pro Demi" panose="020B0604020202020204" pitchFamily="34" charset="0"/>
              </a:rPr>
              <a:t>RAPPORTS</a:t>
            </a:r>
            <a:endParaRPr lang="fr-FR" sz="3000" dirty="0">
              <a:latin typeface="Avenir Next LT Pro Demi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76E8E-E4FE-4CFD-B84C-C932BD457F39}"/>
              </a:ext>
            </a:extLst>
          </p:cNvPr>
          <p:cNvSpPr/>
          <p:nvPr/>
        </p:nvSpPr>
        <p:spPr>
          <a:xfrm>
            <a:off x="614853" y="417952"/>
            <a:ext cx="79993" cy="652732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5050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09362E-4FC8-4422-B142-936C81932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946" y="5773271"/>
            <a:ext cx="1534116" cy="1084728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3D333899-1321-A473-F47B-040B41003C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464874"/>
              </p:ext>
            </p:extLst>
          </p:nvPr>
        </p:nvGraphicFramePr>
        <p:xfrm>
          <a:off x="654849" y="1770432"/>
          <a:ext cx="9753747" cy="3151765"/>
        </p:xfrm>
        <a:graphic>
          <a:graphicData uri="http://schemas.openxmlformats.org/drawingml/2006/table">
            <a:tbl>
              <a:tblPr/>
              <a:tblGrid>
                <a:gridCol w="5471891">
                  <a:extLst>
                    <a:ext uri="{9D8B030D-6E8A-4147-A177-3AD203B41FA5}">
                      <a16:colId xmlns:a16="http://schemas.microsoft.com/office/drawing/2014/main" val="2221030117"/>
                    </a:ext>
                  </a:extLst>
                </a:gridCol>
                <a:gridCol w="1256509">
                  <a:extLst>
                    <a:ext uri="{9D8B030D-6E8A-4147-A177-3AD203B41FA5}">
                      <a16:colId xmlns:a16="http://schemas.microsoft.com/office/drawing/2014/main" val="3591454860"/>
                    </a:ext>
                  </a:extLst>
                </a:gridCol>
                <a:gridCol w="1256509">
                  <a:extLst>
                    <a:ext uri="{9D8B030D-6E8A-4147-A177-3AD203B41FA5}">
                      <a16:colId xmlns:a16="http://schemas.microsoft.com/office/drawing/2014/main" val="2516014521"/>
                    </a:ext>
                  </a:extLst>
                </a:gridCol>
                <a:gridCol w="1768838">
                  <a:extLst>
                    <a:ext uri="{9D8B030D-6E8A-4147-A177-3AD203B41FA5}">
                      <a16:colId xmlns:a16="http://schemas.microsoft.com/office/drawing/2014/main" val="94100840"/>
                    </a:ext>
                  </a:extLst>
                </a:gridCol>
              </a:tblGrid>
              <a:tr h="810453">
                <a:tc>
                  <a:txBody>
                    <a:bodyPr/>
                    <a:lstStyle/>
                    <a:p>
                      <a:pPr algn="l" fontAlgn="b"/>
                      <a:endParaRPr lang="fr-FR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78" marR="11978" marT="1197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</a:t>
                      </a:r>
                    </a:p>
                  </a:txBody>
                  <a:tcPr marL="11978" marR="11978" marT="119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</a:t>
                      </a:r>
                    </a:p>
                  </a:txBody>
                  <a:tcPr marL="11978" marR="11978" marT="119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Absentions</a:t>
                      </a:r>
                    </a:p>
                  </a:txBody>
                  <a:tcPr marL="11978" marR="11978" marT="119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2298657"/>
                  </a:ext>
                </a:extLst>
              </a:tr>
              <a:tr h="585328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Rapport d’activité</a:t>
                      </a:r>
                    </a:p>
                  </a:txBody>
                  <a:tcPr marL="11978" marR="11978" marT="119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978" marR="11978" marT="11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978" marR="11978" marT="11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978" marR="11978" marT="11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8271390"/>
                  </a:ext>
                </a:extLst>
              </a:tr>
              <a:tr h="585328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Bilan Financier</a:t>
                      </a:r>
                    </a:p>
                  </a:txBody>
                  <a:tcPr marL="11978" marR="11978" marT="119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978" marR="11978" marT="11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978" marR="11978" marT="11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978" marR="11978" marT="11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7060685"/>
                  </a:ext>
                </a:extLst>
              </a:tr>
              <a:tr h="585328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Rapport d’orientation</a:t>
                      </a:r>
                    </a:p>
                  </a:txBody>
                  <a:tcPr marL="11978" marR="11978" marT="119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978" marR="11978" marT="11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978" marR="11978" marT="11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978" marR="11978" marT="11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473254"/>
                  </a:ext>
                </a:extLst>
              </a:tr>
              <a:tr h="585328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Budget prévisionnel</a:t>
                      </a:r>
                    </a:p>
                  </a:txBody>
                  <a:tcPr marL="11978" marR="11978" marT="119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978" marR="11978" marT="11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978" marR="11978" marT="11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978" marR="11978" marT="119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497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68190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CE8F7EC3-FBA4-4FA9-BCF6-632B8EA2746D}"/>
              </a:ext>
            </a:extLst>
          </p:cNvPr>
          <p:cNvSpPr txBox="1">
            <a:spLocks/>
          </p:cNvSpPr>
          <p:nvPr/>
        </p:nvSpPr>
        <p:spPr>
          <a:xfrm>
            <a:off x="790476" y="385759"/>
            <a:ext cx="11401524" cy="684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fr-FR" sz="3000" dirty="0">
                <a:solidFill>
                  <a:srgbClr val="FF5050"/>
                </a:solidFill>
                <a:latin typeface="Avenir Next LT Pro Demi" panose="020B0604020202020204" pitchFamily="34" charset="0"/>
              </a:rPr>
              <a:t>ÉLECTION</a:t>
            </a:r>
            <a:r>
              <a:rPr lang="fr-FR" sz="3000" dirty="0">
                <a:latin typeface="Avenir Next LT Pro Demi" panose="020B0604020202020204" pitchFamily="34" charset="0"/>
              </a:rPr>
              <a:t> DES CANDIDATS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8E0D3E-EF54-4A5B-8354-5B9A130F3ABF}"/>
              </a:ext>
            </a:extLst>
          </p:cNvPr>
          <p:cNvSpPr/>
          <p:nvPr/>
        </p:nvSpPr>
        <p:spPr>
          <a:xfrm>
            <a:off x="614853" y="417952"/>
            <a:ext cx="79993" cy="652732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5050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586EA11-A8B0-4294-9A98-A36573541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946" y="5773271"/>
            <a:ext cx="1534116" cy="108472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E10BC56-B20C-C39B-8354-F7965FEBC6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324695"/>
              </p:ext>
            </p:extLst>
          </p:nvPr>
        </p:nvGraphicFramePr>
        <p:xfrm>
          <a:off x="790476" y="1322962"/>
          <a:ext cx="8908026" cy="4547588"/>
        </p:xfrm>
        <a:graphic>
          <a:graphicData uri="http://schemas.openxmlformats.org/drawingml/2006/table">
            <a:tbl>
              <a:tblPr/>
              <a:tblGrid>
                <a:gridCol w="5052872">
                  <a:extLst>
                    <a:ext uri="{9D8B030D-6E8A-4147-A177-3AD203B41FA5}">
                      <a16:colId xmlns:a16="http://schemas.microsoft.com/office/drawing/2014/main" val="2555925909"/>
                    </a:ext>
                  </a:extLst>
                </a:gridCol>
                <a:gridCol w="1160289">
                  <a:extLst>
                    <a:ext uri="{9D8B030D-6E8A-4147-A177-3AD203B41FA5}">
                      <a16:colId xmlns:a16="http://schemas.microsoft.com/office/drawing/2014/main" val="3984395388"/>
                    </a:ext>
                  </a:extLst>
                </a:gridCol>
                <a:gridCol w="1160289">
                  <a:extLst>
                    <a:ext uri="{9D8B030D-6E8A-4147-A177-3AD203B41FA5}">
                      <a16:colId xmlns:a16="http://schemas.microsoft.com/office/drawing/2014/main" val="3287977190"/>
                    </a:ext>
                  </a:extLst>
                </a:gridCol>
                <a:gridCol w="1534576">
                  <a:extLst>
                    <a:ext uri="{9D8B030D-6E8A-4147-A177-3AD203B41FA5}">
                      <a16:colId xmlns:a16="http://schemas.microsoft.com/office/drawing/2014/main" val="1609221148"/>
                    </a:ext>
                  </a:extLst>
                </a:gridCol>
              </a:tblGrid>
              <a:tr h="606344"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Rééléction des membres sortants</a:t>
                      </a:r>
                    </a:p>
                  </a:txBody>
                  <a:tcPr marL="11228" marR="11228" marT="1122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Absention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8267137"/>
                  </a:ext>
                </a:extLst>
              </a:tr>
              <a:tr h="437916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5825537"/>
                  </a:ext>
                </a:extLst>
              </a:tr>
              <a:tr h="437916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9555195"/>
                  </a:ext>
                </a:extLst>
              </a:tr>
              <a:tr h="437916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7714971"/>
                  </a:ext>
                </a:extLst>
              </a:tr>
              <a:tr h="437916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466401"/>
                  </a:ext>
                </a:extLst>
              </a:tr>
              <a:tr h="437916"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Eléction nouveaux membres</a:t>
                      </a:r>
                    </a:p>
                  </a:txBody>
                  <a:tcPr marL="11228" marR="11228" marT="1122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Absention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230668"/>
                  </a:ext>
                </a:extLst>
              </a:tr>
              <a:tr h="437916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2598565"/>
                  </a:ext>
                </a:extLst>
              </a:tr>
              <a:tr h="437916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582023"/>
                  </a:ext>
                </a:extLst>
              </a:tr>
              <a:tr h="437916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6242252"/>
                  </a:ext>
                </a:extLst>
              </a:tr>
              <a:tr h="437916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1228" marR="11228" marT="112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0986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02472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158406-21C3-46BC-AD26-57842A12EAF5}"/>
              </a:ext>
            </a:extLst>
          </p:cNvPr>
          <p:cNvSpPr/>
          <p:nvPr/>
        </p:nvSpPr>
        <p:spPr>
          <a:xfrm>
            <a:off x="0" y="0"/>
            <a:ext cx="12260062" cy="6858000"/>
          </a:xfrm>
          <a:prstGeom prst="rect">
            <a:avLst/>
          </a:prstGeom>
          <a:solidFill>
            <a:srgbClr val="D003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3700488-98F0-4C07-A023-955AA9EF48D8}"/>
              </a:ext>
            </a:extLst>
          </p:cNvPr>
          <p:cNvSpPr txBox="1">
            <a:spLocks/>
          </p:cNvSpPr>
          <p:nvPr/>
        </p:nvSpPr>
        <p:spPr>
          <a:xfrm>
            <a:off x="3505651" y="2655925"/>
            <a:ext cx="5180698" cy="1546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400">
                <a:solidFill>
                  <a:schemeClr val="bg1"/>
                </a:solidFill>
                <a:latin typeface="Avenir Next LT Pro Demi" panose="020B0604020202020204" pitchFamily="34" charset="0"/>
              </a:rPr>
              <a:t>MERCI À TOUS POUR VOTRE PRÉSENCE !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34DC61-573B-4DDA-A4F1-89D90134C669}"/>
              </a:ext>
            </a:extLst>
          </p:cNvPr>
          <p:cNvSpPr/>
          <p:nvPr/>
        </p:nvSpPr>
        <p:spPr>
          <a:xfrm>
            <a:off x="3372690" y="2278930"/>
            <a:ext cx="5514681" cy="230014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8825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fb7f20-ff1d-4f11-b805-8223ea0d7105">
      <Terms xmlns="http://schemas.microsoft.com/office/infopath/2007/PartnerControls"/>
    </lcf76f155ced4ddcb4097134ff3c332f>
    <TaxCatchAll xmlns="1ffd0dbb-7697-4946-804b-de9a824a618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4826CC148442458B44A87F721E3A66" ma:contentTypeVersion="13" ma:contentTypeDescription="Crée un document." ma:contentTypeScope="" ma:versionID="792e3a1d048dc0a3f464cc280ed5b80e">
  <xsd:schema xmlns:xsd="http://www.w3.org/2001/XMLSchema" xmlns:xs="http://www.w3.org/2001/XMLSchema" xmlns:p="http://schemas.microsoft.com/office/2006/metadata/properties" xmlns:ns2="e9fb7f20-ff1d-4f11-b805-8223ea0d7105" xmlns:ns3="1ffd0dbb-7697-4946-804b-de9a824a6181" targetNamespace="http://schemas.microsoft.com/office/2006/metadata/properties" ma:root="true" ma:fieldsID="bd0509fbdcdc20c577a211b6eb269b3b" ns2:_="" ns3:_="">
    <xsd:import namespace="e9fb7f20-ff1d-4f11-b805-8223ea0d7105"/>
    <xsd:import namespace="1ffd0dbb-7697-4946-804b-de9a824a61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fb7f20-ff1d-4f11-b805-8223ea0d71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ae972a07-094b-4699-abb4-9e1a08065b1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fd0dbb-7697-4946-804b-de9a824a6181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27a58d0-aa09-4de1-aaec-07dde99b0cc8}" ma:internalName="TaxCatchAll" ma:showField="CatchAllData" ma:web="1ffd0dbb-7697-4946-804b-de9a824a61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36D169-5E09-4725-8AB9-CAFAD3B3FECE}">
  <ds:schemaRefs>
    <ds:schemaRef ds:uri="http://schemas.microsoft.com/office/2006/metadata/properties"/>
    <ds:schemaRef ds:uri="http://schemas.microsoft.com/office/infopath/2007/PartnerControls"/>
    <ds:schemaRef ds:uri="e9fb7f20-ff1d-4f11-b805-8223ea0d7105"/>
    <ds:schemaRef ds:uri="1ffd0dbb-7697-4946-804b-de9a824a6181"/>
  </ds:schemaRefs>
</ds:datastoreItem>
</file>

<file path=customXml/itemProps2.xml><?xml version="1.0" encoding="utf-8"?>
<ds:datastoreItem xmlns:ds="http://schemas.openxmlformats.org/officeDocument/2006/customXml" ds:itemID="{60086500-EEDF-40FB-B169-BAF295CCF3B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8604F0-6805-447F-81A7-ADA8FA6B1A6C}"/>
</file>

<file path=docProps/app.xml><?xml version="1.0" encoding="utf-8"?>
<Properties xmlns="http://schemas.openxmlformats.org/officeDocument/2006/extended-properties" xmlns:vt="http://schemas.openxmlformats.org/officeDocument/2006/docPropsVTypes">
  <TotalTime>2931</TotalTime>
  <Words>1537</Words>
  <Application>Microsoft Office PowerPoint</Application>
  <PresentationFormat>Grand écran</PresentationFormat>
  <Paragraphs>444</Paragraphs>
  <Slides>26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8" baseType="lpstr">
      <vt:lpstr>Arial</vt:lpstr>
      <vt:lpstr>Arial</vt:lpstr>
      <vt:lpstr>Avenir Next LT Pro</vt:lpstr>
      <vt:lpstr>Avenir Next LT Pro Demi</vt:lpstr>
      <vt:lpstr>Calibri</vt:lpstr>
      <vt:lpstr>Calibri Light</vt:lpstr>
      <vt:lpstr>Josefin Sans</vt:lpstr>
      <vt:lpstr>Lato</vt:lpstr>
      <vt:lpstr>Montserrat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COULEURS</dc:title>
  <dc:creator>Zoé Bonet</dc:creator>
  <cp:lastModifiedBy>Clémentine Lavieville</cp:lastModifiedBy>
  <cp:revision>58</cp:revision>
  <cp:lastPrinted>2021-11-25T14:55:17Z</cp:lastPrinted>
  <dcterms:created xsi:type="dcterms:W3CDTF">2021-07-21T14:11:54Z</dcterms:created>
  <dcterms:modified xsi:type="dcterms:W3CDTF">2026-09-28T09:25:30Z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1226900.00000000</vt:lpwstr>
  </property>
  <property fmtid="{D5CDD505-2E9C-101B-9397-08002B2CF9AE}" pid="3" name="ContentTypeId">
    <vt:lpwstr>0x010100B54826CC148442458B44A87F721E3A66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  <property fmtid="{D5CDD505-2E9C-101B-9397-08002B2CF9AE}" pid="8" name="_SourceUrl">
    <vt:lpwstr/>
  </property>
  <property fmtid="{D5CDD505-2E9C-101B-9397-08002B2CF9AE}" pid="9" name="_SharedFileIndex">
    <vt:lpwstr/>
  </property>
</Properties>
</file>